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4"/>
  </p:notesMasterIdLst>
  <p:sldIdLst>
    <p:sldId id="256" r:id="rId2"/>
    <p:sldId id="257" r:id="rId3"/>
    <p:sldId id="259" r:id="rId4"/>
    <p:sldId id="260" r:id="rId5"/>
    <p:sldId id="261" r:id="rId6"/>
    <p:sldId id="286" r:id="rId7"/>
    <p:sldId id="263" r:id="rId8"/>
    <p:sldId id="287" r:id="rId9"/>
    <p:sldId id="288" r:id="rId10"/>
    <p:sldId id="302" r:id="rId11"/>
    <p:sldId id="290" r:id="rId12"/>
    <p:sldId id="267" r:id="rId13"/>
    <p:sldId id="299" r:id="rId14"/>
    <p:sldId id="270" r:id="rId15"/>
    <p:sldId id="300" r:id="rId16"/>
    <p:sldId id="292" r:id="rId17"/>
    <p:sldId id="273" r:id="rId18"/>
    <p:sldId id="301" r:id="rId19"/>
    <p:sldId id="294" r:id="rId20"/>
    <p:sldId id="295" r:id="rId21"/>
    <p:sldId id="293" r:id="rId22"/>
    <p:sldId id="297" r:id="rId23"/>
  </p:sldIdLst>
  <p:sldSz cx="9144000" cy="5143500" type="screen16x9"/>
  <p:notesSz cx="6858000" cy="9144000"/>
  <p:embeddedFontLst>
    <p:embeddedFont>
      <p:font typeface="Nuni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matic SC" panose="020B0604020202020204" charset="-79"/>
      <p:regular r:id="rId33"/>
      <p:bold r:id="rId34"/>
    </p:embeddedFont>
    <p:embeddedFont>
      <p:font typeface="Aharoni" panose="020B0604020202020204" charset="-79"/>
      <p:bold r:id="rId35"/>
    </p:embeddedFont>
    <p:embeddedFont>
      <p:font typeface="MS PGothic" panose="020B0600070205080204" pitchFamily="34" charset="-128"/>
      <p:regular r:id="rId36"/>
    </p:embeddedFont>
    <p:embeddedFont>
      <p:font typeface="Algerian" panose="04020705040A02060702" pitchFamily="82" charset="0"/>
      <p:regular r:id="rId37"/>
    </p:embeddedFont>
    <p:embeddedFont>
      <p:font typeface="Nunito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56838F9D-1E36-4A5F-A1A1-2FCF0AF6C699}">
          <p14:sldIdLst>
            <p14:sldId id="256"/>
            <p14:sldId id="257"/>
            <p14:sldId id="259"/>
            <p14:sldId id="260"/>
            <p14:sldId id="261"/>
            <p14:sldId id="286"/>
            <p14:sldId id="263"/>
            <p14:sldId id="287"/>
            <p14:sldId id="288"/>
            <p14:sldId id="302"/>
            <p14:sldId id="290"/>
            <p14:sldId id="267"/>
            <p14:sldId id="299"/>
            <p14:sldId id="270"/>
            <p14:sldId id="300"/>
            <p14:sldId id="292"/>
            <p14:sldId id="273"/>
            <p14:sldId id="301"/>
            <p14:sldId id="294"/>
            <p14:sldId id="295"/>
            <p14:sldId id="293"/>
            <p14:sldId id="2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EAAC33-794D-4ED7-8730-546966D8D98C}">
  <a:tblStyle styleId="{95EAAC33-794D-4ED7-8730-546966D8D9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3526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40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22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17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35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44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04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52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57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93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00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2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43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89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49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9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0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678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60"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755576" y="1131590"/>
            <a:ext cx="7200800" cy="4268378"/>
          </a:xfrm>
          <a:prstGeom prst="rect">
            <a:avLst/>
          </a:prstGeom>
        </p:spPr>
        <p:txBody>
          <a:bodyPr spcFirstLastPara="1" wrap="square" lIns="0" tIns="0" rIns="0" bIns="0" anchor="ctr" anchorCtr="0">
            <a:noAutofit/>
          </a:bodyPr>
          <a:lstStyle/>
          <a:p>
            <a:pPr algn="r">
              <a:lnSpc>
                <a:spcPct val="150000"/>
              </a:lnSpc>
            </a:pPr>
            <a:r>
              <a:rPr lang="en-US" sz="3600" dirty="0"/>
              <a:t/>
            </a:r>
            <a:br>
              <a:rPr lang="en-US" sz="3600" dirty="0"/>
            </a:br>
            <a:r>
              <a:rPr lang="hy-AM" sz="3200" dirty="0" smtClean="0"/>
              <a:t>Տեսաձայնային նյութերի</a:t>
            </a:r>
            <a:r>
              <a:rPr lang="en-US" sz="3200" dirty="0"/>
              <a:t/>
            </a:r>
            <a:br>
              <a:rPr lang="en-US" sz="3200" dirty="0"/>
            </a:br>
            <a:r>
              <a:rPr lang="en-US" sz="3200" dirty="0" err="1"/>
              <a:t>օգտագործումն</a:t>
            </a:r>
            <a:r>
              <a:rPr lang="en-US" sz="3200" dirty="0"/>
              <a:t> </a:t>
            </a:r>
            <a:r>
              <a:rPr lang="en-US" sz="3200" dirty="0" err="1"/>
              <a:t>օտար</a:t>
            </a:r>
            <a:r>
              <a:rPr lang="en-US" sz="3200" dirty="0"/>
              <a:t> </a:t>
            </a:r>
            <a:r>
              <a:rPr lang="en-US" sz="3200" dirty="0" err="1"/>
              <a:t>լեզվի</a:t>
            </a:r>
            <a:r>
              <a:rPr lang="en-US" sz="3200" dirty="0"/>
              <a:t> </a:t>
            </a:r>
            <a:r>
              <a:rPr lang="en-US" sz="3200" dirty="0" err="1"/>
              <a:t>դասավանդման</a:t>
            </a:r>
            <a:r>
              <a:rPr lang="en-US" sz="3200" dirty="0"/>
              <a:t> </a:t>
            </a:r>
            <a:r>
              <a:rPr lang="en-US" sz="3200" dirty="0" err="1"/>
              <a:t>մեջ</a:t>
            </a:r>
            <a:r>
              <a:rPr lang="en-US" sz="3200" dirty="0"/>
              <a:t/>
            </a:r>
            <a:br>
              <a:rPr lang="en-US" sz="3200" dirty="0"/>
            </a:br>
            <a:r>
              <a:rPr lang="en-US" sz="1800" i="1" dirty="0" err="1">
                <a:latin typeface="MS PGothic" panose="020B0600070205080204" pitchFamily="34" charset="-128"/>
                <a:ea typeface="MS PGothic" panose="020B0600070205080204" pitchFamily="34" charset="-128"/>
              </a:rPr>
              <a:t>Էվրիկա</a:t>
            </a:r>
            <a:r>
              <a:rPr lang="en-US" sz="1800" i="1" dirty="0">
                <a:latin typeface="MS PGothic" panose="020B0600070205080204" pitchFamily="34" charset="-128"/>
                <a:ea typeface="MS PGothic" panose="020B0600070205080204" pitchFamily="34" charset="-128"/>
              </a:rPr>
              <a:t>  </a:t>
            </a:r>
            <a:r>
              <a:rPr lang="en-US" sz="1800" i="1" dirty="0" err="1">
                <a:latin typeface="MS PGothic" panose="020B0600070205080204" pitchFamily="34" charset="-128"/>
                <a:ea typeface="MS PGothic" panose="020B0600070205080204" pitchFamily="34" charset="-128"/>
              </a:rPr>
              <a:t>Երիցյան</a:t>
            </a:r>
            <a:r>
              <a:rPr lang="en-US" sz="1800" i="1" dirty="0">
                <a:latin typeface="Nunito" panose="020B0604020202020204" charset="0"/>
              </a:rPr>
              <a:t/>
            </a:r>
            <a:br>
              <a:rPr lang="en-US" sz="1800" i="1" dirty="0">
                <a:latin typeface="Nunito" panose="020B0604020202020204" charset="0"/>
              </a:rPr>
            </a:br>
            <a:r>
              <a:rPr lang="en-US" sz="1800" i="1" dirty="0" err="1">
                <a:latin typeface="Nunito" panose="020B0604020202020204" charset="0"/>
              </a:rPr>
              <a:t>Այբ</a:t>
            </a:r>
            <a:r>
              <a:rPr lang="en-US" sz="1800" i="1" dirty="0">
                <a:latin typeface="Nunito" panose="020B0604020202020204" charset="0"/>
              </a:rPr>
              <a:t>  </a:t>
            </a:r>
            <a:r>
              <a:rPr lang="en-US" sz="1800" i="1" dirty="0" err="1">
                <a:latin typeface="Nunito" panose="020B0604020202020204" charset="0"/>
              </a:rPr>
              <a:t>դպրոց</a:t>
            </a:r>
            <a:r>
              <a:rPr lang="en-US" sz="1800" i="1" dirty="0">
                <a:latin typeface="Nunito" panose="020B0604020202020204" charset="0"/>
              </a:rPr>
              <a:t> </a:t>
            </a:r>
            <a:r>
              <a:rPr lang="en-US" sz="1800" i="1" dirty="0" smtClean="0">
                <a:latin typeface="Nunito" panose="020B0604020202020204" charset="0"/>
              </a:rPr>
              <a:t>- </a:t>
            </a:r>
            <a:r>
              <a:rPr lang="en-US" sz="1800" i="1" dirty="0" err="1" smtClean="0">
                <a:latin typeface="Nunito" panose="020B0604020202020204" charset="0"/>
              </a:rPr>
              <a:t>ֆրանսերենի</a:t>
            </a:r>
            <a:r>
              <a:rPr lang="en-US" sz="1800" i="1" dirty="0" smtClean="0">
                <a:latin typeface="Nunito" panose="020B0604020202020204" charset="0"/>
              </a:rPr>
              <a:t>   </a:t>
            </a:r>
            <a:r>
              <a:rPr lang="en-US" sz="1800" i="1" dirty="0" err="1">
                <a:latin typeface="Nunito" panose="020B0604020202020204" charset="0"/>
              </a:rPr>
              <a:t>ուսուցչ</a:t>
            </a:r>
            <a:r>
              <a:rPr lang="hy-AM" sz="1800" i="1" dirty="0"/>
              <a:t>ուհի</a:t>
            </a:r>
            <a:r>
              <a:rPr lang="en-US" sz="1800" i="1" dirty="0"/>
              <a:t/>
            </a:r>
            <a:br>
              <a:rPr lang="en-US" sz="1800" i="1" dirty="0"/>
            </a:br>
            <a:r>
              <a:rPr lang="ru-RU" sz="1800" dirty="0"/>
              <a:t/>
            </a:r>
            <a:br>
              <a:rPr lang="ru-RU" sz="1800" dirty="0"/>
            </a:br>
            <a:r>
              <a:rPr lang="hy-AM" sz="3600" dirty="0"/>
              <a:t> </a:t>
            </a:r>
            <a:r>
              <a:rPr lang="ru-RU" sz="3600" dirty="0"/>
              <a:t/>
            </a:r>
            <a:br>
              <a:rPr lang="ru-RU" sz="3600" dirty="0"/>
            </a:b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5B2B6-9C84-443C-B87D-FDB1F2D4EEAB}"/>
              </a:ext>
            </a:extLst>
          </p:cNvPr>
          <p:cNvSpPr>
            <a:spLocks noGrp="1"/>
          </p:cNvSpPr>
          <p:nvPr>
            <p:ph type="ctrTitle"/>
          </p:nvPr>
        </p:nvSpPr>
        <p:spPr>
          <a:xfrm>
            <a:off x="2411760" y="1707654"/>
            <a:ext cx="5597100" cy="1368152"/>
          </a:xfrm>
        </p:spPr>
        <p:txBody>
          <a:bodyPr/>
          <a:lstStyle/>
          <a:p>
            <a:pPr algn="l"/>
            <a:r>
              <a:rPr lang="en-US" sz="3200" b="1" i="1" dirty="0">
                <a:latin typeface="Amatic SC" panose="020B0604020202020204" charset="-79"/>
                <a:cs typeface="Amatic SC" panose="020B0604020202020204" charset="-79"/>
              </a:rPr>
              <a:t/>
            </a:r>
            <a:br>
              <a:rPr lang="en-US" sz="3200" b="1" i="1" dirty="0">
                <a:latin typeface="Amatic SC" panose="020B0604020202020204" charset="-79"/>
                <a:cs typeface="Amatic SC" panose="020B0604020202020204" charset="-79"/>
              </a:rPr>
            </a:br>
            <a:r>
              <a:rPr lang="hy-AM" sz="3200" b="1" i="1" dirty="0">
                <a:cs typeface="Amatic SC" charset="-79"/>
              </a:rPr>
              <a:t> կիրառման ձևերը և նպատակները</a:t>
            </a:r>
            <a:endParaRPr lang="en-US" sz="3200" dirty="0"/>
          </a:p>
        </p:txBody>
      </p:sp>
      <p:pic>
        <p:nvPicPr>
          <p:cNvPr id="4" name="Picture 3">
            <a:extLst>
              <a:ext uri="{FF2B5EF4-FFF2-40B4-BE49-F238E27FC236}">
                <a16:creationId xmlns:a16="http://schemas.microsoft.com/office/drawing/2014/main" xmlns="" id="{CE59BC52-2A1F-42F8-8A80-0CB040FEA6C0}"/>
              </a:ext>
            </a:extLst>
          </p:cNvPr>
          <p:cNvPicPr>
            <a:picLocks noChangeAspect="1"/>
          </p:cNvPicPr>
          <p:nvPr/>
        </p:nvPicPr>
        <p:blipFill rotWithShape="1">
          <a:blip r:embed="rId2"/>
          <a:srcRect l="16731" t="22116" r="13559" b="16540"/>
          <a:stretch/>
        </p:blipFill>
        <p:spPr>
          <a:xfrm>
            <a:off x="3635896" y="1491630"/>
            <a:ext cx="696799" cy="613184"/>
          </a:xfrm>
          <a:prstGeom prst="rect">
            <a:avLst/>
          </a:prstGeom>
        </p:spPr>
      </p:pic>
      <p:sp>
        <p:nvSpPr>
          <p:cNvPr id="5" name="Google Shape;214;p18">
            <a:extLst>
              <a:ext uri="{FF2B5EF4-FFF2-40B4-BE49-F238E27FC236}">
                <a16:creationId xmlns:a16="http://schemas.microsoft.com/office/drawing/2014/main" xmlns="" id="{D28F273B-35D8-4619-A6A8-8D800BC1103A}"/>
              </a:ext>
            </a:extLst>
          </p:cNvPr>
          <p:cNvSpPr txBox="1"/>
          <p:nvPr/>
        </p:nvSpPr>
        <p:spPr>
          <a:xfrm>
            <a:off x="683568" y="483518"/>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3</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389389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 Placeholder 2">
            <a:extLst>
              <a:ext uri="{FF2B5EF4-FFF2-40B4-BE49-F238E27FC236}">
                <a16:creationId xmlns:a16="http://schemas.microsoft.com/office/drawing/2014/main" xmlns="" id="{CEDF7D70-DFC9-4001-B6B3-256265E691AC}"/>
              </a:ext>
            </a:extLst>
          </p:cNvPr>
          <p:cNvSpPr>
            <a:spLocks noGrp="1"/>
          </p:cNvSpPr>
          <p:nvPr>
            <p:ph type="body" idx="1"/>
          </p:nvPr>
        </p:nvSpPr>
        <p:spPr>
          <a:xfrm>
            <a:off x="1099437" y="1239858"/>
            <a:ext cx="6631137" cy="3013872"/>
          </a:xfrm>
        </p:spPr>
        <p:txBody>
          <a:bodyPr/>
          <a:lstStyle/>
          <a:p>
            <a:pPr marL="101600" indent="0">
              <a:lnSpc>
                <a:spcPct val="150000"/>
              </a:lnSpc>
              <a:buClr>
                <a:schemeClr val="accent1"/>
              </a:buClr>
              <a:buSzPts val="2000"/>
              <a:buNone/>
            </a:pPr>
            <a:r>
              <a:rPr lang="en-US" sz="1800" dirty="0">
                <a:solidFill>
                  <a:schemeClr val="dk1"/>
                </a:solidFill>
                <a:latin typeface="Nunito" panose="020B0604020202020204" charset="0"/>
                <a:sym typeface="Nunito"/>
              </a:rPr>
              <a:t>Շ</a:t>
            </a:r>
            <a:r>
              <a:rPr lang="hy-AM" sz="1800" dirty="0">
                <a:solidFill>
                  <a:schemeClr val="dk1"/>
                </a:solidFill>
                <a:sym typeface="Nunito"/>
              </a:rPr>
              <a:t>ատ լավ աշխատում են տեսանյութեր, որոնցից հետո աշակերտը պետք է կարողանա պատասխանել quiz ի հարցերին</a:t>
            </a:r>
            <a:r>
              <a:rPr lang="en-US" sz="1800" dirty="0">
                <a:solidFill>
                  <a:schemeClr val="dk1"/>
                </a:solidFill>
                <a:latin typeface="Nunito" panose="020B0604020202020204" charset="0"/>
                <a:sym typeface="Nunito"/>
              </a:rPr>
              <a:t>:  </a:t>
            </a:r>
          </a:p>
          <a:p>
            <a:pPr marL="101600" indent="0">
              <a:lnSpc>
                <a:spcPct val="150000"/>
              </a:lnSpc>
              <a:buClr>
                <a:schemeClr val="accent1"/>
              </a:buClr>
              <a:buSzPts val="2000"/>
              <a:buNone/>
            </a:pPr>
            <a:r>
              <a:rPr lang="hy-AM" sz="1800" dirty="0">
                <a:solidFill>
                  <a:schemeClr val="dk1"/>
                </a:solidFill>
                <a:sym typeface="Nunito"/>
              </a:rPr>
              <a:t>Օրինակ A2 մակարդակում ապառնի ժամանակաձևը բացատրելիս կարելի է ոչ թե ներկայացնել բուն քերականական կառույցը և հետո օրինակներ, այլ վերջավորությունները ներկայացնելուց հետո դիտել այս </a:t>
            </a:r>
            <a:r>
              <a:rPr lang="hy-AM" sz="1800" dirty="0" smtClean="0">
                <a:solidFill>
                  <a:schemeClr val="dk1"/>
                </a:solidFill>
                <a:sym typeface="Nunito"/>
              </a:rPr>
              <a:t>տեսանյութը</a:t>
            </a:r>
            <a:endParaRPr lang="ru-RU" sz="1600" dirty="0">
              <a:solidFill>
                <a:schemeClr val="dk1"/>
              </a:solidFill>
              <a:latin typeface="Nunito" panose="020B0604020202020204" charset="0"/>
              <a:sym typeface="Nunito"/>
            </a:endParaRPr>
          </a:p>
          <a:p>
            <a:pPr marL="101600" indent="0">
              <a:lnSpc>
                <a:spcPct val="150000"/>
              </a:lnSpc>
              <a:buClr>
                <a:schemeClr val="accent1"/>
              </a:buClr>
              <a:buSzPts val="2000"/>
              <a:buNone/>
            </a:pPr>
            <a:r>
              <a:rPr lang="hy-AM" sz="1600" dirty="0">
                <a:solidFill>
                  <a:schemeClr val="dk1"/>
                </a:solidFill>
                <a:sym typeface="Nunito"/>
              </a:rPr>
              <a:t>https://enseigner.tv5monde.com/fiches-pedagogiques-fle/projets-1616</a:t>
            </a:r>
            <a:endParaRPr lang="ru-RU" sz="1600" dirty="0">
              <a:solidFill>
                <a:schemeClr val="dk1"/>
              </a:solidFill>
              <a:latin typeface="Nunito" panose="020B0604020202020204" charset="0"/>
              <a:sym typeface="Nunito"/>
            </a:endParaRPr>
          </a:p>
          <a:p>
            <a:pPr marL="101600" indent="0">
              <a:lnSpc>
                <a:spcPct val="150000"/>
              </a:lnSpc>
              <a:buNone/>
            </a:pPr>
            <a:endParaRPr lang="ru-RU" sz="1600" dirty="0">
              <a:latin typeface="Nunito" panose="020B0604020202020204" charset="0"/>
              <a:cs typeface="Arial" panose="020B0604020202020204" pitchFamily="34" charset="0"/>
            </a:endParaRPr>
          </a:p>
          <a:p>
            <a:pPr marL="101600" indent="0">
              <a:buNone/>
            </a:pPr>
            <a:endParaRPr lang="en-US" sz="1600" dirty="0"/>
          </a:p>
        </p:txBody>
      </p:sp>
      <p:sp>
        <p:nvSpPr>
          <p:cNvPr id="5" name="Title 4">
            <a:extLst>
              <a:ext uri="{FF2B5EF4-FFF2-40B4-BE49-F238E27FC236}">
                <a16:creationId xmlns:a16="http://schemas.microsoft.com/office/drawing/2014/main" xmlns="" id="{2E01FBAB-8D36-4752-8FAB-EF0C60D39B01}"/>
              </a:ext>
            </a:extLst>
          </p:cNvPr>
          <p:cNvSpPr>
            <a:spLocks noGrp="1"/>
          </p:cNvSpPr>
          <p:nvPr>
            <p:ph type="title"/>
          </p:nvPr>
        </p:nvSpPr>
        <p:spPr>
          <a:xfrm>
            <a:off x="1201855" y="843558"/>
            <a:ext cx="6426300" cy="396300"/>
          </a:xfrm>
        </p:spPr>
        <p:txBody>
          <a:bodyPr/>
          <a:lstStyle/>
          <a:p>
            <a:r>
              <a:rPr lang="en-US" sz="2400" dirty="0">
                <a:latin typeface="Arial" panose="020B0604020202020204" pitchFamily="34" charset="0"/>
                <a:cs typeface="Arial" panose="020B0604020202020204" pitchFamily="34" charset="0"/>
              </a:rPr>
              <a:t>A1</a:t>
            </a:r>
            <a:r>
              <a:rPr lang="en-US" sz="2800" dirty="0"/>
              <a:t> </a:t>
            </a:r>
            <a:r>
              <a:rPr lang="hy-AM" sz="2800" dirty="0"/>
              <a:t>սկսնակ մակարդակից մինչև </a:t>
            </a:r>
            <a:r>
              <a:rPr lang="en-US" sz="2400" dirty="0">
                <a:latin typeface="Arial" panose="020B0604020202020204" pitchFamily="34" charset="0"/>
                <a:cs typeface="Arial" panose="020B0604020202020204" pitchFamily="34" charset="0"/>
              </a:rPr>
              <a:t>B2</a:t>
            </a:r>
            <a:r>
              <a:rPr lang="en-US" sz="2800" dirty="0"/>
              <a:t/>
            </a:r>
            <a:br>
              <a:rPr lang="en-US" sz="2800" dirty="0"/>
            </a:br>
            <a:endParaRPr lang="en-US" sz="2800" dirty="0"/>
          </a:p>
        </p:txBody>
      </p:sp>
    </p:spTree>
    <p:extLst>
      <p:ext uri="{BB962C8B-B14F-4D97-AF65-F5344CB8AC3E}">
        <p14:creationId xmlns:p14="http://schemas.microsoft.com/office/powerpoint/2010/main" val="117615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952918" y="646750"/>
            <a:ext cx="7217017"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dirty="0" err="1"/>
              <a:t>Իմ</a:t>
            </a:r>
            <a:r>
              <a:rPr lang="en-US" sz="2800" dirty="0"/>
              <a:t> </a:t>
            </a:r>
            <a:r>
              <a:rPr lang="en-US" sz="2800" dirty="0" err="1"/>
              <a:t>նախընտրած</a:t>
            </a:r>
            <a:r>
              <a:rPr lang="en-US" sz="2800" dirty="0"/>
              <a:t> </a:t>
            </a:r>
            <a:r>
              <a:rPr lang="en-US" sz="2800" dirty="0" err="1"/>
              <a:t>մասնագիտությունը</a:t>
            </a:r>
            <a:endParaRPr sz="2800" dirty="0"/>
          </a:p>
        </p:txBody>
      </p:sp>
      <p:sp>
        <p:nvSpPr>
          <p:cNvPr id="277" name="Google Shape;277;p2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cxnSp>
        <p:nvCxnSpPr>
          <p:cNvPr id="278" name="Google Shape;278;p26"/>
          <p:cNvCxnSpPr>
            <a:stCxn id="279" idx="2"/>
            <a:endCxn id="280" idx="0"/>
          </p:cNvCxnSpPr>
          <p:nvPr/>
        </p:nvCxnSpPr>
        <p:spPr>
          <a:xfrm rot="16200000" flipH="1">
            <a:off x="5034312" y="1365800"/>
            <a:ext cx="574438" cy="1693488"/>
          </a:xfrm>
          <a:prstGeom prst="bentConnector3">
            <a:avLst>
              <a:gd name="adj1" fmla="val 50000"/>
            </a:avLst>
          </a:prstGeom>
          <a:noFill/>
          <a:ln w="19050" cap="flat" cmpd="sng">
            <a:solidFill>
              <a:schemeClr val="accent1"/>
            </a:solidFill>
            <a:prstDash val="solid"/>
            <a:round/>
            <a:headEnd type="oval" w="med" len="med"/>
            <a:tailEnd type="oval" w="med" len="med"/>
          </a:ln>
        </p:spPr>
      </p:cxnSp>
      <p:cxnSp>
        <p:nvCxnSpPr>
          <p:cNvPr id="281" name="Google Shape;281;p26"/>
          <p:cNvCxnSpPr/>
          <p:nvPr/>
        </p:nvCxnSpPr>
        <p:spPr>
          <a:xfrm rot="16200000" flipH="1">
            <a:off x="2965998" y="3048328"/>
            <a:ext cx="710999" cy="782665"/>
          </a:xfrm>
          <a:prstGeom prst="bentConnector3">
            <a:avLst>
              <a:gd name="adj1" fmla="val 50000"/>
            </a:avLst>
          </a:prstGeom>
          <a:noFill/>
          <a:ln w="19050" cap="flat" cmpd="sng">
            <a:solidFill>
              <a:schemeClr val="accent1"/>
            </a:solidFill>
            <a:prstDash val="solid"/>
            <a:round/>
            <a:headEnd type="oval" w="med" len="med"/>
            <a:tailEnd type="oval" w="med" len="med"/>
          </a:ln>
        </p:spPr>
      </p:cxnSp>
      <p:cxnSp>
        <p:nvCxnSpPr>
          <p:cNvPr id="284" name="Google Shape;284;p26"/>
          <p:cNvCxnSpPr/>
          <p:nvPr/>
        </p:nvCxnSpPr>
        <p:spPr>
          <a:xfrm rot="5400000" flipH="1" flipV="1">
            <a:off x="2074246" y="2834094"/>
            <a:ext cx="711000" cy="1000839"/>
          </a:xfrm>
          <a:prstGeom prst="bentConnector3">
            <a:avLst>
              <a:gd name="adj1" fmla="val 50000"/>
            </a:avLst>
          </a:prstGeom>
          <a:noFill/>
          <a:ln w="19050" cap="flat" cmpd="sng">
            <a:solidFill>
              <a:schemeClr val="accent1"/>
            </a:solidFill>
            <a:prstDash val="solid"/>
            <a:round/>
            <a:headEnd type="oval" w="med" len="med"/>
            <a:tailEnd type="oval" w="med" len="med"/>
          </a:ln>
        </p:spPr>
      </p:cxnSp>
      <p:cxnSp>
        <p:nvCxnSpPr>
          <p:cNvPr id="290" name="Google Shape;290;p26"/>
          <p:cNvCxnSpPr>
            <a:stCxn id="282" idx="0"/>
            <a:endCxn id="279" idx="2"/>
          </p:cNvCxnSpPr>
          <p:nvPr/>
        </p:nvCxnSpPr>
        <p:spPr>
          <a:xfrm rot="5400000" flipH="1" flipV="1">
            <a:off x="3341806" y="1366783"/>
            <a:ext cx="574438" cy="1691523"/>
          </a:xfrm>
          <a:prstGeom prst="bentConnector3">
            <a:avLst>
              <a:gd name="adj1" fmla="val 50000"/>
            </a:avLst>
          </a:prstGeom>
          <a:noFill/>
          <a:ln w="19050" cap="flat" cmpd="sng">
            <a:solidFill>
              <a:schemeClr val="accent1"/>
            </a:solidFill>
            <a:prstDash val="solid"/>
            <a:round/>
            <a:headEnd type="oval" w="med" len="med"/>
            <a:tailEnd type="oval" w="med" len="med"/>
          </a:ln>
        </p:spPr>
      </p:cxnSp>
      <p:sp>
        <p:nvSpPr>
          <p:cNvPr id="279" name="Google Shape;279;p26"/>
          <p:cNvSpPr txBox="1"/>
          <p:nvPr/>
        </p:nvSpPr>
        <p:spPr>
          <a:xfrm>
            <a:off x="3203848" y="1340925"/>
            <a:ext cx="2541877"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lumMod val="50000"/>
                  </a:schemeClr>
                </a:solidFill>
                <a:latin typeface="Nunito"/>
                <a:ea typeface="Nunito"/>
                <a:cs typeface="Nunito"/>
                <a:sym typeface="Nunito"/>
              </a:rPr>
              <a:t>Ով եմ ես ապագայում</a:t>
            </a:r>
            <a:endParaRPr b="1" dirty="0">
              <a:solidFill>
                <a:schemeClr val="accent2">
                  <a:lumMod val="50000"/>
                </a:schemeClr>
              </a:solidFill>
              <a:latin typeface="Nunito"/>
              <a:ea typeface="Nunito"/>
              <a:cs typeface="Nunito"/>
              <a:sym typeface="Nunito"/>
            </a:endParaRPr>
          </a:p>
        </p:txBody>
      </p:sp>
      <p:sp>
        <p:nvSpPr>
          <p:cNvPr id="282" name="Google Shape;282;p26"/>
          <p:cNvSpPr txBox="1"/>
          <p:nvPr/>
        </p:nvSpPr>
        <p:spPr>
          <a:xfrm>
            <a:off x="1858624" y="2499763"/>
            <a:ext cx="1849279"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Nunito"/>
                <a:ea typeface="Nunito"/>
                <a:cs typeface="Nunito"/>
                <a:sym typeface="Nunito"/>
              </a:rPr>
              <a:t>Տեսանյութի դիտում</a:t>
            </a:r>
            <a:endParaRPr sz="1200" dirty="0">
              <a:solidFill>
                <a:schemeClr val="dk1"/>
              </a:solidFill>
              <a:latin typeface="Nunito"/>
              <a:ea typeface="Nunito"/>
              <a:cs typeface="Nunito"/>
              <a:sym typeface="Nunito"/>
            </a:endParaRPr>
          </a:p>
        </p:txBody>
      </p:sp>
      <p:sp>
        <p:nvSpPr>
          <p:cNvPr id="280" name="Google Shape;280;p26"/>
          <p:cNvSpPr txBox="1"/>
          <p:nvPr/>
        </p:nvSpPr>
        <p:spPr>
          <a:xfrm>
            <a:off x="5399225" y="249976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Nunito"/>
                <a:ea typeface="Nunito"/>
                <a:cs typeface="Nunito"/>
                <a:sym typeface="Nunito"/>
              </a:rPr>
              <a:t>Հարցաթերթիկի լրացում</a:t>
            </a:r>
            <a:endParaRPr sz="1200" dirty="0">
              <a:solidFill>
                <a:schemeClr val="dk1"/>
              </a:solidFill>
              <a:latin typeface="Nunito"/>
              <a:ea typeface="Nunito"/>
              <a:cs typeface="Nunito"/>
              <a:sym typeface="Nunito"/>
            </a:endParaRPr>
          </a:p>
        </p:txBody>
      </p:sp>
      <p:sp>
        <p:nvSpPr>
          <p:cNvPr id="283" name="Google Shape;283;p26"/>
          <p:cNvSpPr txBox="1"/>
          <p:nvPr/>
        </p:nvSpPr>
        <p:spPr>
          <a:xfrm>
            <a:off x="2703874" y="3795162"/>
            <a:ext cx="1724109" cy="7208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Nunito"/>
                <a:ea typeface="Nunito"/>
                <a:cs typeface="Nunito"/>
                <a:sym typeface="Nunito"/>
              </a:rPr>
              <a:t>Իմ նախընտրած մասնագիտությունը</a:t>
            </a:r>
            <a:endParaRPr sz="1200" dirty="0">
              <a:solidFill>
                <a:schemeClr val="dk1"/>
              </a:solidFill>
              <a:latin typeface="Nunito"/>
              <a:ea typeface="Nunito"/>
              <a:cs typeface="Nunito"/>
              <a:sym typeface="Nunito"/>
            </a:endParaRPr>
          </a:p>
        </p:txBody>
      </p:sp>
      <p:sp>
        <p:nvSpPr>
          <p:cNvPr id="285" name="Google Shape;285;p26"/>
          <p:cNvSpPr txBox="1"/>
          <p:nvPr/>
        </p:nvSpPr>
        <p:spPr>
          <a:xfrm>
            <a:off x="1013375" y="3795163"/>
            <a:ext cx="1538100" cy="5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Nunito"/>
                <a:ea typeface="Nunito"/>
                <a:cs typeface="Nunito"/>
                <a:sym typeface="Nunito"/>
              </a:rPr>
              <a:t>Ապառնի ժամանակով կիրառված բայերի նոթագրում</a:t>
            </a:r>
            <a:endParaRPr sz="1200" dirty="0">
              <a:solidFill>
                <a:schemeClr val="dk1"/>
              </a:solidFill>
              <a:latin typeface="Nunito"/>
              <a:ea typeface="Nunito"/>
              <a:cs typeface="Nunito"/>
              <a:sym typeface="Nunito"/>
            </a:endParaRPr>
          </a:p>
        </p:txBody>
      </p:sp>
      <p:sp>
        <p:nvSpPr>
          <p:cNvPr id="291" name="Google Shape;291;p26"/>
          <p:cNvSpPr/>
          <p:nvPr/>
        </p:nvSpPr>
        <p:spPr>
          <a:xfrm rot="1401486">
            <a:off x="7762388" y="3783390"/>
            <a:ext cx="815095" cy="916939"/>
          </a:xfrm>
          <a:custGeom>
            <a:avLst/>
            <a:gdLst/>
            <a:ahLst/>
            <a:cxnLst/>
            <a:rect l="l" t="t" r="r" b="b"/>
            <a:pathLst>
              <a:path w="345632" h="388818" extrusionOk="0">
                <a:moveTo>
                  <a:pt x="183559" y="374102"/>
                </a:moveTo>
                <a:lnTo>
                  <a:pt x="158938" y="372918"/>
                </a:lnTo>
                <a:cubicBezTo>
                  <a:pt x="154882" y="372473"/>
                  <a:pt x="151133" y="375110"/>
                  <a:pt x="150168" y="379079"/>
                </a:cubicBezTo>
                <a:cubicBezTo>
                  <a:pt x="149401" y="382587"/>
                  <a:pt x="151768" y="387410"/>
                  <a:pt x="155803" y="387585"/>
                </a:cubicBezTo>
                <a:lnTo>
                  <a:pt x="180424" y="388769"/>
                </a:lnTo>
                <a:cubicBezTo>
                  <a:pt x="184480" y="389214"/>
                  <a:pt x="188229" y="386577"/>
                  <a:pt x="189194" y="382609"/>
                </a:cubicBezTo>
                <a:cubicBezTo>
                  <a:pt x="189961" y="379101"/>
                  <a:pt x="187593" y="374299"/>
                  <a:pt x="183559" y="374102"/>
                </a:cubicBezTo>
                <a:close/>
                <a:moveTo>
                  <a:pt x="52626" y="236810"/>
                </a:moveTo>
                <a:cubicBezTo>
                  <a:pt x="32806" y="224679"/>
                  <a:pt x="18928" y="204868"/>
                  <a:pt x="14280" y="182108"/>
                </a:cubicBezTo>
                <a:cubicBezTo>
                  <a:pt x="12241" y="172725"/>
                  <a:pt x="-1747" y="178359"/>
                  <a:pt x="182" y="187283"/>
                </a:cubicBezTo>
                <a:cubicBezTo>
                  <a:pt x="5970" y="213759"/>
                  <a:pt x="22523" y="236626"/>
                  <a:pt x="45873" y="250403"/>
                </a:cubicBezTo>
                <a:cubicBezTo>
                  <a:pt x="53722" y="255139"/>
                  <a:pt x="60672" y="241677"/>
                  <a:pt x="52626" y="236810"/>
                </a:cubicBezTo>
                <a:close/>
                <a:moveTo>
                  <a:pt x="173868" y="342969"/>
                </a:moveTo>
                <a:cubicBezTo>
                  <a:pt x="195201" y="344657"/>
                  <a:pt x="216687" y="344854"/>
                  <a:pt x="236880" y="336830"/>
                </a:cubicBezTo>
                <a:cubicBezTo>
                  <a:pt x="245649" y="333366"/>
                  <a:pt x="241703" y="319290"/>
                  <a:pt x="232495" y="322886"/>
                </a:cubicBezTo>
                <a:cubicBezTo>
                  <a:pt x="197284" y="336523"/>
                  <a:pt x="143415" y="324969"/>
                  <a:pt x="107174" y="316309"/>
                </a:cubicBezTo>
                <a:cubicBezTo>
                  <a:pt x="98273" y="314116"/>
                  <a:pt x="94743" y="328586"/>
                  <a:pt x="104039" y="330998"/>
                </a:cubicBezTo>
                <a:cubicBezTo>
                  <a:pt x="126928" y="337014"/>
                  <a:pt x="150278" y="341020"/>
                  <a:pt x="173868" y="342969"/>
                </a:cubicBezTo>
                <a:close/>
                <a:moveTo>
                  <a:pt x="231881" y="348231"/>
                </a:moveTo>
                <a:cubicBezTo>
                  <a:pt x="217213" y="360136"/>
                  <a:pt x="192877" y="355291"/>
                  <a:pt x="175403" y="353975"/>
                </a:cubicBezTo>
                <a:cubicBezTo>
                  <a:pt x="154750" y="352418"/>
                  <a:pt x="134207" y="349590"/>
                  <a:pt x="114584" y="342618"/>
                </a:cubicBezTo>
                <a:cubicBezTo>
                  <a:pt x="105968" y="339593"/>
                  <a:pt x="98909" y="353076"/>
                  <a:pt x="107832" y="356211"/>
                </a:cubicBezTo>
                <a:cubicBezTo>
                  <a:pt x="131269" y="364433"/>
                  <a:pt x="155561" y="367678"/>
                  <a:pt x="180183" y="369191"/>
                </a:cubicBezTo>
                <a:cubicBezTo>
                  <a:pt x="199915" y="370418"/>
                  <a:pt x="223067" y="373795"/>
                  <a:pt x="239598" y="360421"/>
                </a:cubicBezTo>
                <a:cubicBezTo>
                  <a:pt x="247053" y="354392"/>
                  <a:pt x="239532" y="342048"/>
                  <a:pt x="231881" y="348231"/>
                </a:cubicBezTo>
                <a:close/>
                <a:moveTo>
                  <a:pt x="329357" y="29207"/>
                </a:moveTo>
                <a:cubicBezTo>
                  <a:pt x="323460" y="21884"/>
                  <a:pt x="311072" y="30610"/>
                  <a:pt x="316838" y="37779"/>
                </a:cubicBezTo>
                <a:cubicBezTo>
                  <a:pt x="325455" y="48160"/>
                  <a:pt x="330388" y="61092"/>
                  <a:pt x="330892" y="74569"/>
                </a:cubicBezTo>
                <a:cubicBezTo>
                  <a:pt x="331287" y="84325"/>
                  <a:pt x="345998" y="82374"/>
                  <a:pt x="345626" y="73100"/>
                </a:cubicBezTo>
                <a:cubicBezTo>
                  <a:pt x="345077" y="57097"/>
                  <a:pt x="339377" y="41699"/>
                  <a:pt x="329357" y="29207"/>
                </a:cubicBezTo>
                <a:close/>
                <a:moveTo>
                  <a:pt x="238370" y="222"/>
                </a:moveTo>
                <a:cubicBezTo>
                  <a:pt x="229404" y="-1970"/>
                  <a:pt x="225830" y="12719"/>
                  <a:pt x="235213" y="14890"/>
                </a:cubicBezTo>
                <a:cubicBezTo>
                  <a:pt x="289564" y="27475"/>
                  <a:pt x="309757" y="85531"/>
                  <a:pt x="312870" y="135190"/>
                </a:cubicBezTo>
                <a:cubicBezTo>
                  <a:pt x="313462" y="144924"/>
                  <a:pt x="328217" y="142995"/>
                  <a:pt x="327604" y="133721"/>
                </a:cubicBezTo>
                <a:cubicBezTo>
                  <a:pt x="324139" y="76893"/>
                  <a:pt x="299584" y="14386"/>
                  <a:pt x="238370" y="222"/>
                </a:cubicBezTo>
                <a:close/>
                <a:moveTo>
                  <a:pt x="168212" y="16688"/>
                </a:moveTo>
                <a:cubicBezTo>
                  <a:pt x="107218" y="18507"/>
                  <a:pt x="43417" y="57577"/>
                  <a:pt x="32433" y="121465"/>
                </a:cubicBezTo>
                <a:cubicBezTo>
                  <a:pt x="26952" y="150686"/>
                  <a:pt x="35020" y="180815"/>
                  <a:pt x="54358" y="203397"/>
                </a:cubicBezTo>
                <a:cubicBezTo>
                  <a:pt x="65561" y="216552"/>
                  <a:pt x="78475" y="227975"/>
                  <a:pt x="86653" y="243431"/>
                </a:cubicBezTo>
                <a:cubicBezTo>
                  <a:pt x="95006" y="259548"/>
                  <a:pt x="98711" y="277662"/>
                  <a:pt x="97396" y="295765"/>
                </a:cubicBezTo>
                <a:cubicBezTo>
                  <a:pt x="93011" y="299054"/>
                  <a:pt x="92704" y="307758"/>
                  <a:pt x="99763" y="309402"/>
                </a:cubicBezTo>
                <a:cubicBezTo>
                  <a:pt x="127432" y="315984"/>
                  <a:pt x="155693" y="319832"/>
                  <a:pt x="184107" y="320891"/>
                </a:cubicBezTo>
                <a:cubicBezTo>
                  <a:pt x="206536" y="321680"/>
                  <a:pt x="232341" y="323697"/>
                  <a:pt x="251942" y="311025"/>
                </a:cubicBezTo>
                <a:cubicBezTo>
                  <a:pt x="259791" y="305960"/>
                  <a:pt x="252797" y="294274"/>
                  <a:pt x="244817" y="298528"/>
                </a:cubicBezTo>
                <a:cubicBezTo>
                  <a:pt x="245123" y="281183"/>
                  <a:pt x="249398" y="264139"/>
                  <a:pt x="257335" y="248715"/>
                </a:cubicBezTo>
                <a:cubicBezTo>
                  <a:pt x="264614" y="234749"/>
                  <a:pt x="275642" y="223634"/>
                  <a:pt x="284325" y="210632"/>
                </a:cubicBezTo>
                <a:cubicBezTo>
                  <a:pt x="302017" y="184126"/>
                  <a:pt x="303574" y="146218"/>
                  <a:pt x="297654" y="115699"/>
                </a:cubicBezTo>
                <a:cubicBezTo>
                  <a:pt x="285815" y="54836"/>
                  <a:pt x="229864" y="11229"/>
                  <a:pt x="168124" y="16688"/>
                </a:cubicBezTo>
                <a:close/>
                <a:moveTo>
                  <a:pt x="188317" y="306552"/>
                </a:moveTo>
                <a:cubicBezTo>
                  <a:pt x="177223" y="305719"/>
                  <a:pt x="167181" y="305193"/>
                  <a:pt x="156351" y="303965"/>
                </a:cubicBezTo>
                <a:cubicBezTo>
                  <a:pt x="153654" y="264918"/>
                  <a:pt x="147713" y="226161"/>
                  <a:pt x="138614" y="188094"/>
                </a:cubicBezTo>
                <a:cubicBezTo>
                  <a:pt x="146068" y="188815"/>
                  <a:pt x="153522" y="186590"/>
                  <a:pt x="159376" y="181889"/>
                </a:cubicBezTo>
                <a:cubicBezTo>
                  <a:pt x="169352" y="189914"/>
                  <a:pt x="182375" y="192040"/>
                  <a:pt x="195442" y="191251"/>
                </a:cubicBezTo>
                <a:cubicBezTo>
                  <a:pt x="190509" y="229485"/>
                  <a:pt x="188097" y="268002"/>
                  <a:pt x="188229" y="306552"/>
                </a:cubicBezTo>
                <a:close/>
                <a:moveTo>
                  <a:pt x="160801" y="151633"/>
                </a:moveTo>
                <a:cubicBezTo>
                  <a:pt x="161898" y="152905"/>
                  <a:pt x="161656" y="154988"/>
                  <a:pt x="160670" y="157334"/>
                </a:cubicBezTo>
                <a:cubicBezTo>
                  <a:pt x="159004" y="154637"/>
                  <a:pt x="159047" y="152730"/>
                  <a:pt x="160714" y="151633"/>
                </a:cubicBezTo>
                <a:close/>
                <a:moveTo>
                  <a:pt x="280224" y="187261"/>
                </a:moveTo>
                <a:cubicBezTo>
                  <a:pt x="275270" y="202060"/>
                  <a:pt x="264088" y="213088"/>
                  <a:pt x="255077" y="225453"/>
                </a:cubicBezTo>
                <a:cubicBezTo>
                  <a:pt x="238195" y="248397"/>
                  <a:pt x="229404" y="276296"/>
                  <a:pt x="230083" y="304776"/>
                </a:cubicBezTo>
                <a:cubicBezTo>
                  <a:pt x="221160" y="306802"/>
                  <a:pt x="212039" y="307651"/>
                  <a:pt x="202897" y="307298"/>
                </a:cubicBezTo>
                <a:cubicBezTo>
                  <a:pt x="202699" y="267842"/>
                  <a:pt x="205155" y="228420"/>
                  <a:pt x="210285" y="189300"/>
                </a:cubicBezTo>
                <a:cubicBezTo>
                  <a:pt x="211754" y="188993"/>
                  <a:pt x="213201" y="188686"/>
                  <a:pt x="214670" y="188335"/>
                </a:cubicBezTo>
                <a:cubicBezTo>
                  <a:pt x="223835" y="186143"/>
                  <a:pt x="219822" y="172155"/>
                  <a:pt x="210285" y="174413"/>
                </a:cubicBezTo>
                <a:cubicBezTo>
                  <a:pt x="196845" y="177680"/>
                  <a:pt x="180643" y="179499"/>
                  <a:pt x="169089" y="170247"/>
                </a:cubicBezTo>
                <a:cubicBezTo>
                  <a:pt x="176916" y="157926"/>
                  <a:pt x="181366" y="141745"/>
                  <a:pt x="168453" y="135738"/>
                </a:cubicBezTo>
                <a:cubicBezTo>
                  <a:pt x="160253" y="131989"/>
                  <a:pt x="151176" y="137032"/>
                  <a:pt x="147603" y="144705"/>
                </a:cubicBezTo>
                <a:cubicBezTo>
                  <a:pt x="143766" y="152993"/>
                  <a:pt x="145410" y="163144"/>
                  <a:pt x="149795" y="171015"/>
                </a:cubicBezTo>
                <a:cubicBezTo>
                  <a:pt x="142166" y="176671"/>
                  <a:pt x="130195" y="172878"/>
                  <a:pt x="127651" y="163736"/>
                </a:cubicBezTo>
                <a:cubicBezTo>
                  <a:pt x="125108" y="154593"/>
                  <a:pt x="111011" y="160074"/>
                  <a:pt x="113554" y="168910"/>
                </a:cubicBezTo>
                <a:cubicBezTo>
                  <a:pt x="115001" y="173858"/>
                  <a:pt x="117873" y="178265"/>
                  <a:pt x="121842" y="181560"/>
                </a:cubicBezTo>
                <a:cubicBezTo>
                  <a:pt x="130831" y="221310"/>
                  <a:pt x="138504" y="261410"/>
                  <a:pt x="141223" y="302145"/>
                </a:cubicBezTo>
                <a:cubicBezTo>
                  <a:pt x="131313" y="300683"/>
                  <a:pt x="121469" y="298916"/>
                  <a:pt x="111669" y="296840"/>
                </a:cubicBezTo>
                <a:cubicBezTo>
                  <a:pt x="114540" y="266343"/>
                  <a:pt x="103995" y="237008"/>
                  <a:pt x="84131" y="213965"/>
                </a:cubicBezTo>
                <a:cubicBezTo>
                  <a:pt x="74243" y="202542"/>
                  <a:pt x="62799" y="192347"/>
                  <a:pt x="55234" y="179105"/>
                </a:cubicBezTo>
                <a:cubicBezTo>
                  <a:pt x="48328" y="166566"/>
                  <a:pt x="44908" y="152412"/>
                  <a:pt x="45325" y="138106"/>
                </a:cubicBezTo>
                <a:cubicBezTo>
                  <a:pt x="46312" y="74897"/>
                  <a:pt x="104696" y="37845"/>
                  <a:pt x="161876" y="31355"/>
                </a:cubicBezTo>
                <a:cubicBezTo>
                  <a:pt x="250824" y="23024"/>
                  <a:pt x="304276" y="105965"/>
                  <a:pt x="280137" y="187261"/>
                </a:cubicBezTo>
                <a:close/>
                <a:moveTo>
                  <a:pt x="153808" y="53521"/>
                </a:moveTo>
                <a:cubicBezTo>
                  <a:pt x="144512" y="53521"/>
                  <a:pt x="144687" y="68320"/>
                  <a:pt x="154400" y="68320"/>
                </a:cubicBezTo>
                <a:cubicBezTo>
                  <a:pt x="163608" y="68364"/>
                  <a:pt x="163432" y="53565"/>
                  <a:pt x="153720" y="53565"/>
                </a:cubicBezTo>
                <a:close/>
                <a:moveTo>
                  <a:pt x="126095" y="62642"/>
                </a:moveTo>
                <a:cubicBezTo>
                  <a:pt x="99632" y="72111"/>
                  <a:pt x="79549" y="94062"/>
                  <a:pt x="72489" y="121268"/>
                </a:cubicBezTo>
                <a:cubicBezTo>
                  <a:pt x="69946" y="130783"/>
                  <a:pt x="84482" y="132691"/>
                  <a:pt x="86894" y="123614"/>
                </a:cubicBezTo>
                <a:cubicBezTo>
                  <a:pt x="92704" y="101744"/>
                  <a:pt x="108950" y="84158"/>
                  <a:pt x="130283" y="76629"/>
                </a:cubicBezTo>
                <a:cubicBezTo>
                  <a:pt x="139206" y="73428"/>
                  <a:pt x="135281" y="59353"/>
                  <a:pt x="126007" y="626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AD2CEAB-562A-4D04-AE7F-FD9008721FD2}"/>
              </a:ext>
            </a:extLst>
          </p:cNvPr>
          <p:cNvSpPr>
            <a:spLocks noGrp="1"/>
          </p:cNvSpPr>
          <p:nvPr>
            <p:ph type="body" idx="1"/>
          </p:nvPr>
        </p:nvSpPr>
        <p:spPr>
          <a:xfrm>
            <a:off x="1043608" y="1563638"/>
            <a:ext cx="6121500" cy="2789100"/>
          </a:xfrm>
        </p:spPr>
        <p:txBody>
          <a:bodyPr/>
          <a:lstStyle/>
          <a:p>
            <a:pPr marL="114300" indent="0">
              <a:lnSpc>
                <a:spcPct val="150000"/>
              </a:lnSpc>
              <a:buNone/>
            </a:pPr>
            <a:r>
              <a:rPr lang="hy-AM" sz="2000" dirty="0"/>
              <a:t>Դասի թեման էր Բնակարան, որ ցանկանում եմ վարձել, որտեղ աշակերտները դիտել են տեսանյութ վերոհիշյալ թեմայի շուրջ, ուսումնասիրել են տան բառապաշարը, այնուհետև իրենք են տեսանյութ ստեղծել, որտեղ իրենք պիտի կարողանային բանավոր խոսքի միջոցով կիրառել նոր սովորած նյութը։</a:t>
            </a:r>
            <a:endParaRPr lang="ru-RU" sz="2000" dirty="0"/>
          </a:p>
          <a:p>
            <a:pPr marL="114300" indent="0">
              <a:buNone/>
            </a:pPr>
            <a:endParaRPr lang="en-US" dirty="0">
              <a:latin typeface="Amatic SC" panose="020B0604020202020204" charset="-79"/>
              <a:cs typeface="Amatic SC" panose="020B0604020202020204" charset="-79"/>
            </a:endParaRPr>
          </a:p>
          <a:p>
            <a:pPr marL="114300" indent="0">
              <a:buNone/>
            </a:pPr>
            <a:endParaRPr lang="en-US" dirty="0"/>
          </a:p>
        </p:txBody>
      </p:sp>
      <p:sp>
        <p:nvSpPr>
          <p:cNvPr id="6" name="Slide Number Placeholder 5">
            <a:extLst>
              <a:ext uri="{FF2B5EF4-FFF2-40B4-BE49-F238E27FC236}">
                <a16:creationId xmlns:a16="http://schemas.microsoft.com/office/drawing/2014/main" xmlns="" id="{61511C9E-2865-411E-9060-D178EC2B1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7" name="Google Shape;296;p27">
            <a:extLst>
              <a:ext uri="{FF2B5EF4-FFF2-40B4-BE49-F238E27FC236}">
                <a16:creationId xmlns:a16="http://schemas.microsoft.com/office/drawing/2014/main" xmlns="" id="{BAA6E549-910A-4904-A774-E47402C40076}"/>
              </a:ext>
            </a:extLst>
          </p:cNvPr>
          <p:cNvSpPr txBox="1">
            <a:spLocks/>
          </p:cNvSpPr>
          <p:nvPr/>
        </p:nvSpPr>
        <p:spPr>
          <a:xfrm>
            <a:off x="965143" y="483518"/>
            <a:ext cx="6740749" cy="72810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nSpc>
                <a:spcPct val="150000"/>
              </a:lnSpc>
            </a:pPr>
            <a:r>
              <a:rPr lang="en-US" sz="1900" u="sng" dirty="0">
                <a:latin typeface="Arial"/>
              </a:rPr>
              <a:t>A2-B1 </a:t>
            </a:r>
            <a:r>
              <a:rPr lang="hy-AM" sz="1900" u="sng" dirty="0">
                <a:sym typeface="Arial"/>
              </a:rPr>
              <a:t>Մակարդակ</a:t>
            </a:r>
            <a:r>
              <a:rPr lang="hy-AM" sz="1900" u="sng" dirty="0"/>
              <a:t> –տեսաձայնային նյութերի ստեղծումը հենց   աշակերտների կողմից։ </a:t>
            </a:r>
          </a:p>
        </p:txBody>
      </p:sp>
      <p:sp>
        <p:nvSpPr>
          <p:cNvPr id="8" name="Google Shape;299;p27">
            <a:extLst>
              <a:ext uri="{FF2B5EF4-FFF2-40B4-BE49-F238E27FC236}">
                <a16:creationId xmlns:a16="http://schemas.microsoft.com/office/drawing/2014/main" xmlns="" id="{DC4A780B-580E-41E2-8351-2057B80BC849}"/>
              </a:ext>
            </a:extLst>
          </p:cNvPr>
          <p:cNvSpPr/>
          <p:nvPr/>
        </p:nvSpPr>
        <p:spPr>
          <a:xfrm rot="942510">
            <a:off x="7822579" y="3656299"/>
            <a:ext cx="903684" cy="9866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4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ctrTitle" idx="4294967295"/>
          </p:nvPr>
        </p:nvSpPr>
        <p:spPr>
          <a:xfrm>
            <a:off x="-468560" y="483518"/>
            <a:ext cx="7433400" cy="140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a:solidFill>
                  <a:schemeClr val="accent1"/>
                </a:solidFill>
              </a:rPr>
              <a:t>Դասի նպատակը</a:t>
            </a:r>
            <a:endParaRPr sz="4400" dirty="0">
              <a:solidFill>
                <a:schemeClr val="accent1"/>
              </a:solidFill>
            </a:endParaRPr>
          </a:p>
        </p:txBody>
      </p:sp>
      <p:sp>
        <p:nvSpPr>
          <p:cNvPr id="320" name="Google Shape;320;p29"/>
          <p:cNvSpPr txBox="1">
            <a:spLocks noGrp="1"/>
          </p:cNvSpPr>
          <p:nvPr>
            <p:ph type="subTitle" idx="4294967295"/>
          </p:nvPr>
        </p:nvSpPr>
        <p:spPr>
          <a:xfrm>
            <a:off x="855300" y="1851670"/>
            <a:ext cx="7433400" cy="1649032"/>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dirty="0">
              <a:solidFill>
                <a:schemeClr val="lt2"/>
              </a:solidFill>
            </a:endParaRPr>
          </a:p>
        </p:txBody>
      </p:sp>
      <p:sp>
        <p:nvSpPr>
          <p:cNvPr id="321" name="Google Shape;321;p2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14</a:t>
            </a:fld>
            <a:endParaRPr>
              <a:solidFill>
                <a:schemeClr val="lt2"/>
              </a:solidFill>
            </a:endParaRPr>
          </a:p>
        </p:txBody>
      </p:sp>
      <p:sp>
        <p:nvSpPr>
          <p:cNvPr id="2" name="Прямоугольник 1"/>
          <p:cNvSpPr/>
          <p:nvPr/>
        </p:nvSpPr>
        <p:spPr>
          <a:xfrm>
            <a:off x="827584" y="1635646"/>
            <a:ext cx="7200800" cy="2169825"/>
          </a:xfrm>
          <a:prstGeom prst="rect">
            <a:avLst/>
          </a:prstGeom>
        </p:spPr>
        <p:txBody>
          <a:bodyPr wrap="square">
            <a:spAutoFit/>
          </a:bodyPr>
          <a:lstStyle/>
          <a:p>
            <a:pPr marL="342900" indent="-342900">
              <a:lnSpc>
                <a:spcPct val="150000"/>
              </a:lnSpc>
              <a:buFont typeface="+mj-lt"/>
              <a:buAutoNum type="arabicPeriod"/>
            </a:pPr>
            <a:r>
              <a:rPr lang="hy-AM" sz="1800" b="1" dirty="0">
                <a:solidFill>
                  <a:schemeClr val="accent1">
                    <a:lumMod val="60000"/>
                    <a:lumOff val="40000"/>
                  </a:schemeClr>
                </a:solidFill>
                <a:cs typeface="Arial" panose="020B0604020202020204" pitchFamily="34" charset="0"/>
              </a:rPr>
              <a:t>Կիրառել նոր ուսումնասիրած նյութի բառապաշարը և քերականական </a:t>
            </a:r>
            <a:r>
              <a:rPr lang="en-US" sz="1800" b="1" dirty="0">
                <a:solidFill>
                  <a:schemeClr val="accent1">
                    <a:lumMod val="60000"/>
                    <a:lumOff val="40000"/>
                  </a:schemeClr>
                </a:solidFill>
                <a:latin typeface="Nunito" panose="020B0604020202020204" charset="0"/>
                <a:cs typeface="Arial" panose="020B0604020202020204" pitchFamily="34" charset="0"/>
              </a:rPr>
              <a:t> </a:t>
            </a:r>
            <a:r>
              <a:rPr lang="hy-AM" sz="1800" b="1" dirty="0">
                <a:solidFill>
                  <a:schemeClr val="accent1">
                    <a:lumMod val="60000"/>
                    <a:lumOff val="40000"/>
                  </a:schemeClr>
                </a:solidFill>
                <a:cs typeface="Arial" panose="020B0604020202020204" pitchFamily="34" charset="0"/>
              </a:rPr>
              <a:t>ձևերը</a:t>
            </a:r>
            <a:endParaRPr lang="ru-RU" sz="1800" b="1" dirty="0">
              <a:solidFill>
                <a:schemeClr val="accent1">
                  <a:lumMod val="60000"/>
                  <a:lumOff val="40000"/>
                </a:schemeClr>
              </a:solidFill>
              <a:latin typeface="Nunito" panose="020B0604020202020204" charset="0"/>
              <a:cs typeface="Arial" panose="020B0604020202020204" pitchFamily="34" charset="0"/>
            </a:endParaRPr>
          </a:p>
          <a:p>
            <a:pPr marL="342900" lvl="0" indent="-342900">
              <a:lnSpc>
                <a:spcPct val="150000"/>
              </a:lnSpc>
              <a:buFont typeface="+mj-lt"/>
              <a:buAutoNum type="arabicPeriod"/>
            </a:pPr>
            <a:r>
              <a:rPr lang="hy-AM" sz="1800" b="1" dirty="0">
                <a:solidFill>
                  <a:schemeClr val="accent1">
                    <a:lumMod val="60000"/>
                    <a:lumOff val="40000"/>
                  </a:schemeClr>
                </a:solidFill>
                <a:latin typeface="Arial" panose="020B0604020202020204" pitchFamily="34" charset="0"/>
                <a:cs typeface="Arial" panose="020B0604020202020204" pitchFamily="34" charset="0"/>
              </a:rPr>
              <a:t>Imiter անել հնչյունների ճիշտ արտաբերումը</a:t>
            </a:r>
            <a:endParaRPr lang="ru-RU" sz="1800" b="1" dirty="0">
              <a:solidFill>
                <a:schemeClr val="accent1">
                  <a:lumMod val="60000"/>
                  <a:lumOff val="40000"/>
                </a:schemeClr>
              </a:solidFill>
              <a:latin typeface="Nunito" panose="020B0604020202020204" charset="0"/>
              <a:cs typeface="Arial" panose="020B0604020202020204" pitchFamily="34" charset="0"/>
            </a:endParaRPr>
          </a:p>
          <a:p>
            <a:pPr marL="342900" lvl="0" indent="-342900">
              <a:lnSpc>
                <a:spcPct val="150000"/>
              </a:lnSpc>
              <a:buFont typeface="+mj-lt"/>
              <a:buAutoNum type="arabicPeriod"/>
            </a:pPr>
            <a:r>
              <a:rPr lang="hy-AM" sz="1800" b="1" dirty="0">
                <a:solidFill>
                  <a:schemeClr val="accent1">
                    <a:lumMod val="60000"/>
                    <a:lumOff val="40000"/>
                  </a:schemeClr>
                </a:solidFill>
                <a:latin typeface="Arial" panose="020B0604020202020204" pitchFamily="34" charset="0"/>
                <a:cs typeface="Arial" panose="020B0604020202020204" pitchFamily="34" charset="0"/>
              </a:rPr>
              <a:t>Ծանոթանալ հեռախոսային խոսակցության ֆրանսիական մշակույթին </a:t>
            </a:r>
            <a:endParaRPr lang="ru-RU" sz="1800" b="1" dirty="0">
              <a:solidFill>
                <a:schemeClr val="accent1">
                  <a:lumMod val="60000"/>
                  <a:lumOff val="40000"/>
                </a:schemeClr>
              </a:solidFill>
              <a:latin typeface="Nunito" panose="020B060402020202020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811C4F6-CEE2-4019-8EEC-2FCD8BFFD5D2}"/>
              </a:ext>
            </a:extLst>
          </p:cNvPr>
          <p:cNvSpPr>
            <a:spLocks noGrp="1"/>
          </p:cNvSpPr>
          <p:nvPr>
            <p:ph type="body" idx="1"/>
          </p:nvPr>
        </p:nvSpPr>
        <p:spPr>
          <a:xfrm>
            <a:off x="815141" y="1506350"/>
            <a:ext cx="7848872" cy="2789100"/>
          </a:xfrm>
        </p:spPr>
        <p:txBody>
          <a:bodyPr/>
          <a:lstStyle/>
          <a:p>
            <a:pPr marL="114300" indent="0">
              <a:lnSpc>
                <a:spcPct val="150000"/>
              </a:lnSpc>
              <a:buNone/>
            </a:pPr>
            <a:r>
              <a:rPr lang="hy-AM" sz="1400" dirty="0"/>
              <a:t>Դասի </a:t>
            </a:r>
            <a:r>
              <a:rPr lang="en-US" sz="1400" dirty="0">
                <a:latin typeface="Nunito" panose="020B0604020202020204" charset="0"/>
              </a:rPr>
              <a:t>ԹԵՄԱՆ</a:t>
            </a:r>
            <a:r>
              <a:rPr lang="hy-AM" sz="1400" dirty="0"/>
              <a:t> </a:t>
            </a:r>
            <a:r>
              <a:rPr lang="en-US" sz="1400" b="1" i="1" dirty="0" err="1">
                <a:latin typeface="Nunito" panose="020B0604020202020204" charset="0"/>
              </a:rPr>
              <a:t>Մարդ</a:t>
            </a:r>
            <a:r>
              <a:rPr lang="en-US" sz="1400" b="1" i="1" dirty="0">
                <a:latin typeface="Nunito" panose="020B0604020202020204" charset="0"/>
              </a:rPr>
              <a:t>, </a:t>
            </a:r>
            <a:r>
              <a:rPr lang="en-US" sz="1400" b="1" i="1" dirty="0" err="1">
                <a:latin typeface="Nunito" panose="020B0604020202020204" charset="0"/>
              </a:rPr>
              <a:t>բնավորություն</a:t>
            </a:r>
            <a:endParaRPr lang="en-US" sz="1400" dirty="0">
              <a:latin typeface="Nunito" panose="020B0604020202020204" charset="0"/>
            </a:endParaRPr>
          </a:p>
          <a:p>
            <a:pPr marL="114300" indent="0">
              <a:lnSpc>
                <a:spcPct val="150000"/>
              </a:lnSpc>
              <a:buNone/>
            </a:pPr>
            <a:endParaRPr lang="en-US" sz="1400" dirty="0"/>
          </a:p>
          <a:p>
            <a:pPr marL="114300" indent="0">
              <a:lnSpc>
                <a:spcPct val="150000"/>
              </a:lnSpc>
              <a:buNone/>
            </a:pPr>
            <a:r>
              <a:rPr lang="hy-AM" sz="2000" dirty="0"/>
              <a:t>Տեանյութում ներկայացված է կնոջ ինը կերպար, երբ միևնույն խնդրանքը նա ձևակերպում է տարբեր բառապաշարով և տարբեր վերաբերմունքով։</a:t>
            </a:r>
            <a:endParaRPr lang="en-US" sz="2000" dirty="0"/>
          </a:p>
          <a:p>
            <a:pPr>
              <a:lnSpc>
                <a:spcPct val="150000"/>
              </a:lnSpc>
            </a:pPr>
            <a:endParaRPr lang="en-US" sz="1400" dirty="0">
              <a:latin typeface="Nunito" panose="020B0604020202020204" charset="0"/>
            </a:endParaRPr>
          </a:p>
          <a:p>
            <a:pPr marL="114300" indent="0">
              <a:lnSpc>
                <a:spcPct val="150000"/>
              </a:lnSpc>
              <a:buNone/>
            </a:pPr>
            <a:r>
              <a:rPr lang="en-US" sz="1400" dirty="0"/>
              <a:t>https://leszexpertsfle.com/ressources-fle/personnalite-caractere-fle/</a:t>
            </a:r>
          </a:p>
          <a:p>
            <a:pPr>
              <a:lnSpc>
                <a:spcPct val="150000"/>
              </a:lnSpc>
            </a:pPr>
            <a:endParaRPr lang="en-US" sz="1400" dirty="0"/>
          </a:p>
          <a:p>
            <a:endParaRPr lang="en-US" sz="1400" dirty="0"/>
          </a:p>
        </p:txBody>
      </p:sp>
      <p:sp>
        <p:nvSpPr>
          <p:cNvPr id="6" name="Slide Number Placeholder 5">
            <a:extLst>
              <a:ext uri="{FF2B5EF4-FFF2-40B4-BE49-F238E27FC236}">
                <a16:creationId xmlns:a16="http://schemas.microsoft.com/office/drawing/2014/main" xmlns="" id="{771B9F17-2B8A-4A94-B839-772CD57A6A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7" name="Заголовок 1">
            <a:extLst>
              <a:ext uri="{FF2B5EF4-FFF2-40B4-BE49-F238E27FC236}">
                <a16:creationId xmlns:a16="http://schemas.microsoft.com/office/drawing/2014/main" xmlns="" id="{4CF9AFDD-8321-441A-A8FE-E26B60CD26FE}"/>
              </a:ext>
            </a:extLst>
          </p:cNvPr>
          <p:cNvSpPr txBox="1">
            <a:spLocks/>
          </p:cNvSpPr>
          <p:nvPr/>
        </p:nvSpPr>
        <p:spPr>
          <a:xfrm>
            <a:off x="899592" y="848050"/>
            <a:ext cx="6426300"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nSpc>
                <a:spcPct val="150000"/>
              </a:lnSpc>
            </a:pPr>
            <a:r>
              <a:rPr lang="hy-AM" sz="1800" u="sng" dirty="0">
                <a:solidFill>
                  <a:schemeClr val="tx1"/>
                </a:solidFill>
                <a:latin typeface="Arial"/>
                <a:ea typeface="Arial"/>
                <a:cs typeface="Arial"/>
                <a:sym typeface="Arial"/>
              </a:rPr>
              <a:t>B1-B2 </a:t>
            </a:r>
            <a:r>
              <a:rPr lang="hy-AM" sz="1900" u="sng" dirty="0">
                <a:sym typeface="Arial"/>
              </a:rPr>
              <a:t>Մակարդակ, երբ աշակերտը կարողանում է հասկանալ տեսանյութի հիմնական մասը</a:t>
            </a:r>
            <a:r>
              <a:rPr lang="ru-RU" sz="1900" dirty="0"/>
              <a:t/>
            </a:r>
            <a:br>
              <a:rPr lang="ru-RU" sz="1900" dirty="0"/>
            </a:br>
            <a:endParaRPr lang="ru-RU" sz="1900" dirty="0"/>
          </a:p>
        </p:txBody>
      </p:sp>
      <p:sp>
        <p:nvSpPr>
          <p:cNvPr id="8" name="Google Shape;339;p31">
            <a:extLst>
              <a:ext uri="{FF2B5EF4-FFF2-40B4-BE49-F238E27FC236}">
                <a16:creationId xmlns:a16="http://schemas.microsoft.com/office/drawing/2014/main" xmlns="" id="{99B8FA85-0F03-4E4D-9BFC-E5176B13B897}"/>
              </a:ext>
            </a:extLst>
          </p:cNvPr>
          <p:cNvSpPr/>
          <p:nvPr/>
        </p:nvSpPr>
        <p:spPr>
          <a:xfrm>
            <a:off x="7812624" y="3691500"/>
            <a:ext cx="906340" cy="903912"/>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19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ctrTitle" idx="4294967295"/>
          </p:nvPr>
        </p:nvSpPr>
        <p:spPr>
          <a:xfrm>
            <a:off x="-468560" y="483518"/>
            <a:ext cx="7433400" cy="140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a:solidFill>
                  <a:schemeClr val="accent1"/>
                </a:solidFill>
              </a:rPr>
              <a:t>Դասի նպատակը</a:t>
            </a:r>
            <a:endParaRPr sz="4400" dirty="0">
              <a:solidFill>
                <a:schemeClr val="accent1"/>
              </a:solidFill>
            </a:endParaRPr>
          </a:p>
        </p:txBody>
      </p:sp>
      <p:sp>
        <p:nvSpPr>
          <p:cNvPr id="320" name="Google Shape;320;p29"/>
          <p:cNvSpPr txBox="1">
            <a:spLocks noGrp="1"/>
          </p:cNvSpPr>
          <p:nvPr>
            <p:ph type="subTitle" idx="4294967295"/>
          </p:nvPr>
        </p:nvSpPr>
        <p:spPr>
          <a:xfrm>
            <a:off x="855300" y="1635646"/>
            <a:ext cx="7893164" cy="1865056"/>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lang="en-US" dirty="0">
              <a:solidFill>
                <a:schemeClr val="lt2"/>
              </a:solidFill>
            </a:endParaRPr>
          </a:p>
          <a:p>
            <a:pPr marL="0" lvl="0" indent="0" algn="ctr" rtl="0">
              <a:spcBef>
                <a:spcPts val="0"/>
              </a:spcBef>
              <a:spcAft>
                <a:spcPts val="1000"/>
              </a:spcAft>
              <a:buNone/>
            </a:pPr>
            <a:endParaRPr dirty="0">
              <a:solidFill>
                <a:schemeClr val="lt2"/>
              </a:solidFill>
            </a:endParaRPr>
          </a:p>
        </p:txBody>
      </p:sp>
      <p:sp>
        <p:nvSpPr>
          <p:cNvPr id="321" name="Google Shape;321;p2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16</a:t>
            </a:fld>
            <a:endParaRPr>
              <a:solidFill>
                <a:schemeClr val="lt2"/>
              </a:solidFill>
            </a:endParaRPr>
          </a:p>
        </p:txBody>
      </p:sp>
      <p:sp>
        <p:nvSpPr>
          <p:cNvPr id="2" name="Прямоугольник 1"/>
          <p:cNvSpPr/>
          <p:nvPr/>
        </p:nvSpPr>
        <p:spPr>
          <a:xfrm>
            <a:off x="827584" y="1635646"/>
            <a:ext cx="7200800" cy="3416320"/>
          </a:xfrm>
          <a:prstGeom prst="rect">
            <a:avLst/>
          </a:prstGeom>
        </p:spPr>
        <p:txBody>
          <a:bodyPr wrap="square">
            <a:spAutoFit/>
          </a:bodyPr>
          <a:lstStyle/>
          <a:p>
            <a:pPr marL="342900" indent="-342900">
              <a:lnSpc>
                <a:spcPct val="150000"/>
              </a:lnSpc>
              <a:buFont typeface="+mj-lt"/>
              <a:buAutoNum type="arabicPeriod"/>
            </a:pPr>
            <a:r>
              <a:rPr lang="hy-AM" sz="1800" b="1" dirty="0">
                <a:solidFill>
                  <a:schemeClr val="accent1">
                    <a:lumMod val="60000"/>
                    <a:lumOff val="40000"/>
                  </a:schemeClr>
                </a:solidFill>
              </a:rPr>
              <a:t>Կարողանալ կիրառել Մարդ, բնավորություն, թեմայի բառապաշարը,</a:t>
            </a:r>
            <a:endParaRPr lang="ru-RU" sz="1800" b="1" dirty="0">
              <a:solidFill>
                <a:schemeClr val="accent1">
                  <a:lumMod val="60000"/>
                  <a:lumOff val="40000"/>
                </a:schemeClr>
              </a:solidFill>
            </a:endParaRPr>
          </a:p>
          <a:p>
            <a:pPr marL="342900" indent="-342900">
              <a:lnSpc>
                <a:spcPct val="150000"/>
              </a:lnSpc>
              <a:buFont typeface="+mj-lt"/>
              <a:buAutoNum type="arabicPeriod"/>
            </a:pPr>
            <a:r>
              <a:rPr lang="hy-AM" sz="1800" b="1" dirty="0">
                <a:solidFill>
                  <a:schemeClr val="accent1">
                    <a:lumMod val="60000"/>
                    <a:lumOff val="40000"/>
                  </a:schemeClr>
                </a:solidFill>
              </a:rPr>
              <a:t>Ուսումնասիրել ֆրանսիական մշակույթի քաղաքավարության հետ կապված արտահայտությունները</a:t>
            </a:r>
            <a:endParaRPr lang="en-US" sz="1800" b="1" dirty="0">
              <a:solidFill>
                <a:schemeClr val="accent1">
                  <a:lumMod val="60000"/>
                  <a:lumOff val="40000"/>
                </a:schemeClr>
              </a:solidFill>
            </a:endParaRPr>
          </a:p>
          <a:p>
            <a:pPr marL="342900" lvl="0" indent="-342900">
              <a:lnSpc>
                <a:spcPct val="150000"/>
              </a:lnSpc>
              <a:buFont typeface="+mj-lt"/>
              <a:buAutoNum type="arabicPeriod"/>
            </a:pPr>
            <a:r>
              <a:rPr lang="hy-AM" sz="1800" b="1" dirty="0">
                <a:solidFill>
                  <a:schemeClr val="accent1">
                    <a:lumMod val="60000"/>
                    <a:lumOff val="40000"/>
                  </a:schemeClr>
                </a:solidFill>
              </a:rPr>
              <a:t>Սովորել հրաման, խնդրանք արտահայտող քերականական ձևերը</a:t>
            </a:r>
            <a:endParaRPr lang="ru-RU" sz="1800" b="1" dirty="0">
              <a:solidFill>
                <a:schemeClr val="accent1">
                  <a:lumMod val="60000"/>
                  <a:lumOff val="40000"/>
                </a:schemeClr>
              </a:solidFill>
            </a:endParaRPr>
          </a:p>
          <a:p>
            <a:pPr>
              <a:lnSpc>
                <a:spcPct val="150000"/>
              </a:lnSpc>
            </a:pPr>
            <a:endParaRPr lang="ru-RU" sz="1800" b="1" dirty="0">
              <a:solidFill>
                <a:schemeClr val="accent1">
                  <a:lumMod val="60000"/>
                  <a:lumOff val="40000"/>
                </a:schemeClr>
              </a:solidFill>
            </a:endParaRPr>
          </a:p>
          <a:p>
            <a:pPr marL="342900" lvl="0" indent="-342900">
              <a:lnSpc>
                <a:spcPct val="150000"/>
              </a:lnSpc>
              <a:buFont typeface="+mj-lt"/>
              <a:buAutoNum type="arabicPeriod"/>
            </a:pPr>
            <a:endParaRPr lang="ru-RU" sz="1800" b="1" dirty="0">
              <a:solidFill>
                <a:schemeClr val="accent1">
                  <a:lumMod val="60000"/>
                  <a:lumOff val="40000"/>
                </a:schemeClr>
              </a:solidFill>
            </a:endParaRPr>
          </a:p>
        </p:txBody>
      </p:sp>
    </p:spTree>
    <p:extLst>
      <p:ext uri="{BB962C8B-B14F-4D97-AF65-F5344CB8AC3E}">
        <p14:creationId xmlns:p14="http://schemas.microsoft.com/office/powerpoint/2010/main" val="201642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2"/>
          <p:cNvSpPr txBox="1">
            <a:spLocks noGrp="1"/>
          </p:cNvSpPr>
          <p:nvPr>
            <p:ph type="body" idx="1"/>
          </p:nvPr>
        </p:nvSpPr>
        <p:spPr>
          <a:xfrm>
            <a:off x="1188175" y="1506350"/>
            <a:ext cx="2001900" cy="99339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Պայքարող</a:t>
            </a:r>
            <a:endParaRPr b="1" dirty="0"/>
          </a:p>
        </p:txBody>
      </p:sp>
      <p:sp>
        <p:nvSpPr>
          <p:cNvPr id="355" name="Google Shape;355;p32"/>
          <p:cNvSpPr txBox="1">
            <a:spLocks noGrp="1"/>
          </p:cNvSpPr>
          <p:nvPr>
            <p:ph type="body" idx="2"/>
          </p:nvPr>
        </p:nvSpPr>
        <p:spPr>
          <a:xfrm>
            <a:off x="3400388" y="1506350"/>
            <a:ext cx="2001900" cy="3453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Ռոմանտիկ</a:t>
            </a:r>
            <a:endParaRPr b="1" dirty="0"/>
          </a:p>
        </p:txBody>
      </p:sp>
      <p:sp>
        <p:nvSpPr>
          <p:cNvPr id="356" name="Google Shape;356;p32"/>
          <p:cNvSpPr txBox="1">
            <a:spLocks noGrp="1"/>
          </p:cNvSpPr>
          <p:nvPr>
            <p:ph type="body" idx="3"/>
          </p:nvPr>
        </p:nvSpPr>
        <p:spPr>
          <a:xfrm>
            <a:off x="5508104" y="1491630"/>
            <a:ext cx="2001900" cy="41732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Ղեկավար</a:t>
            </a:r>
            <a:endParaRPr b="1" dirty="0"/>
          </a:p>
          <a:p>
            <a:pPr marL="0" lvl="0" indent="0" algn="l" rtl="0">
              <a:spcBef>
                <a:spcPts val="1000"/>
              </a:spcBef>
              <a:spcAft>
                <a:spcPts val="0"/>
              </a:spcAft>
              <a:buNone/>
            </a:pPr>
            <a:endParaRPr sz="1200" dirty="0"/>
          </a:p>
          <a:p>
            <a:pPr marL="0" lvl="0" indent="0" algn="l" rtl="0">
              <a:spcBef>
                <a:spcPts val="1000"/>
              </a:spcBef>
              <a:spcAft>
                <a:spcPts val="1000"/>
              </a:spcAft>
              <a:buNone/>
            </a:pPr>
            <a:endParaRPr sz="1200" dirty="0"/>
          </a:p>
        </p:txBody>
      </p:sp>
      <p:sp>
        <p:nvSpPr>
          <p:cNvPr id="357" name="Google Shape;357;p3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58" name="Google Shape;358;p32"/>
          <p:cNvSpPr/>
          <p:nvPr/>
        </p:nvSpPr>
        <p:spPr>
          <a:xfrm rot="1085481">
            <a:off x="7856433" y="3637885"/>
            <a:ext cx="707279" cy="1144863"/>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2"/>
          <p:cNvSpPr txBox="1">
            <a:spLocks noGrp="1"/>
          </p:cNvSpPr>
          <p:nvPr>
            <p:ph type="body" idx="1"/>
          </p:nvPr>
        </p:nvSpPr>
        <p:spPr>
          <a:xfrm>
            <a:off x="1907704" y="1995686"/>
            <a:ext cx="2001900" cy="134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Արդարամիտ</a:t>
            </a:r>
            <a:endParaRPr b="1" dirty="0"/>
          </a:p>
        </p:txBody>
      </p:sp>
      <p:sp>
        <p:nvSpPr>
          <p:cNvPr id="360" name="Google Shape;360;p32"/>
          <p:cNvSpPr txBox="1">
            <a:spLocks noGrp="1"/>
          </p:cNvSpPr>
          <p:nvPr>
            <p:ph type="body" idx="2"/>
          </p:nvPr>
        </p:nvSpPr>
        <p:spPr>
          <a:xfrm>
            <a:off x="4427984" y="1995686"/>
            <a:ext cx="2001900" cy="134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a:t>
            </a:r>
            <a:endParaRPr b="1" dirty="0"/>
          </a:p>
        </p:txBody>
      </p:sp>
      <p:sp>
        <p:nvSpPr>
          <p:cNvPr id="3" name="Заголовок 2"/>
          <p:cNvSpPr>
            <a:spLocks noGrp="1"/>
          </p:cNvSpPr>
          <p:nvPr>
            <p:ph type="title"/>
          </p:nvPr>
        </p:nvSpPr>
        <p:spPr>
          <a:xfrm>
            <a:off x="883374" y="683600"/>
            <a:ext cx="7073001" cy="396300"/>
          </a:xfrm>
        </p:spPr>
        <p:txBody>
          <a:bodyPr/>
          <a:lstStyle/>
          <a:p>
            <a:r>
              <a:rPr lang="en-US" sz="2400" dirty="0" err="1"/>
              <a:t>Բուռն</a:t>
            </a:r>
            <a:r>
              <a:rPr lang="en-US" sz="2400" dirty="0"/>
              <a:t> </a:t>
            </a:r>
            <a:r>
              <a:rPr lang="en-US" sz="2400" dirty="0" err="1"/>
              <a:t>քննարկում-բանավոր</a:t>
            </a:r>
            <a:r>
              <a:rPr lang="en-US" sz="2400" dirty="0"/>
              <a:t> </a:t>
            </a:r>
            <a:r>
              <a:rPr lang="en-US" sz="2400" dirty="0" err="1"/>
              <a:t>խոսքի</a:t>
            </a:r>
            <a:r>
              <a:rPr lang="en-US" sz="2400" dirty="0"/>
              <a:t> </a:t>
            </a:r>
            <a:r>
              <a:rPr lang="en-US" sz="2400" dirty="0" err="1"/>
              <a:t>զարգացում</a:t>
            </a:r>
            <a:endParaRPr lang="ru-RU" sz="2400" dirty="0"/>
          </a:p>
        </p:txBody>
      </p:sp>
      <p:sp>
        <p:nvSpPr>
          <p:cNvPr id="13" name="Google Shape;360;p32"/>
          <p:cNvSpPr txBox="1">
            <a:spLocks/>
          </p:cNvSpPr>
          <p:nvPr/>
        </p:nvSpPr>
        <p:spPr>
          <a:xfrm>
            <a:off x="479580" y="2775688"/>
            <a:ext cx="8244408" cy="134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r>
              <a:rPr lang="hy-AM" sz="2000" dirty="0"/>
              <a:t>Տեսանյութը դիտելուց հետո աշակերտների մոտ ծավալվեց բուռն քննարկում, թե որ կերպարին ինչ ածական կհամապատասխանեցնեին՝ արդյոք կինը ղեկավար էր, պերֆեկցիոնիստ, պայքարող, մարդասեր, ռոմանտիկ և այլն</a:t>
            </a:r>
            <a:r>
              <a:rPr lang="hy-AM" dirty="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31CDCA-CDE2-47DC-8C0A-7983B07F8AA8}"/>
              </a:ext>
            </a:extLst>
          </p:cNvPr>
          <p:cNvSpPr>
            <a:spLocks noGrp="1"/>
          </p:cNvSpPr>
          <p:nvPr>
            <p:ph type="body" idx="1"/>
          </p:nvPr>
        </p:nvSpPr>
        <p:spPr>
          <a:xfrm>
            <a:off x="467544" y="1059582"/>
            <a:ext cx="8064896" cy="2952328"/>
          </a:xfrm>
        </p:spPr>
        <p:txBody>
          <a:bodyPr/>
          <a:lstStyle/>
          <a:p>
            <a:pPr>
              <a:lnSpc>
                <a:spcPct val="200000"/>
              </a:lnSpc>
            </a:pPr>
            <a:r>
              <a:rPr lang="en-US" sz="1500" dirty="0"/>
              <a:t>    </a:t>
            </a:r>
            <a:r>
              <a:rPr lang="hy-AM" sz="1500" dirty="0">
                <a:solidFill>
                  <a:schemeClr val="tx1"/>
                </a:solidFill>
              </a:rPr>
              <a:t>Այս տեսանյութի ընտրությունը չի ծառայում միայն բուն լեզվի բառապաշարի կամ քերականական ձևերի ուսումնասիրմանը, այլ նաև հնարավորություն է ընձեռում աշակերտին զարգացնել բանավոր խոսքը, քանի որ աշակերտները կարող են չկիսել միմյանց կարծիքը։ Միևնույն կերպարին մեկ աշակերտ վերագրեց ՂԵԿԱՎԱՐ ածականը, իսկ մյուսը՝ ՊԱՅՔԱՐՈՂ ածականները։ Այսպիսով նրանք կարողացան արտահայտել և փաստարկել իրենց կարծիքը, համաձայնել կամ մերժել այլ տեսանկյուն։ </a:t>
            </a:r>
            <a:endParaRPr lang="ru-RU" sz="1500" dirty="0">
              <a:solidFill>
                <a:schemeClr val="tx1"/>
              </a:solidFill>
              <a:latin typeface="Nunito" panose="020B0604020202020204" charset="0"/>
            </a:endParaRPr>
          </a:p>
          <a:p>
            <a:endParaRPr lang="en-US" sz="1500" dirty="0"/>
          </a:p>
        </p:txBody>
      </p:sp>
      <p:sp>
        <p:nvSpPr>
          <p:cNvPr id="3" name="Slide Number Placeholder 2">
            <a:extLst>
              <a:ext uri="{FF2B5EF4-FFF2-40B4-BE49-F238E27FC236}">
                <a16:creationId xmlns:a16="http://schemas.microsoft.com/office/drawing/2014/main" xmlns="" id="{A2BFD02D-EE92-4A9F-91FA-EA0D920932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Google Shape;368;p33">
            <a:extLst>
              <a:ext uri="{FF2B5EF4-FFF2-40B4-BE49-F238E27FC236}">
                <a16:creationId xmlns:a16="http://schemas.microsoft.com/office/drawing/2014/main" xmlns="" id="{DBC1A8D0-8208-4AAA-AA8D-4CE64C725E4C}"/>
              </a:ext>
            </a:extLst>
          </p:cNvPr>
          <p:cNvSpPr/>
          <p:nvPr/>
        </p:nvSpPr>
        <p:spPr>
          <a:xfrm rot="-711326">
            <a:off x="7684152" y="3641145"/>
            <a:ext cx="1042814" cy="1052232"/>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72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Прямоугольник 3"/>
          <p:cNvSpPr/>
          <p:nvPr/>
        </p:nvSpPr>
        <p:spPr>
          <a:xfrm>
            <a:off x="755576" y="437116"/>
            <a:ext cx="7560840" cy="735009"/>
          </a:xfrm>
          <a:prstGeom prst="rect">
            <a:avLst/>
          </a:prstGeom>
        </p:spPr>
        <p:txBody>
          <a:bodyPr wrap="square">
            <a:spAutoFit/>
          </a:bodyPr>
          <a:lstStyle/>
          <a:p>
            <a:pPr marL="114300" indent="0">
              <a:lnSpc>
                <a:spcPct val="200000"/>
              </a:lnSpc>
              <a:buNone/>
            </a:pPr>
            <a:r>
              <a:rPr lang="en-US" sz="2400" b="1" i="1" dirty="0" err="1">
                <a:solidFill>
                  <a:schemeClr val="accent2">
                    <a:lumMod val="50000"/>
                  </a:schemeClr>
                </a:solidFill>
                <a:latin typeface="Aharoni" pitchFamily="2" charset="-79"/>
                <a:cs typeface="Aharoni" pitchFamily="2" charset="-79"/>
              </a:rPr>
              <a:t>Լեզու</a:t>
            </a:r>
            <a:r>
              <a:rPr lang="en-US" sz="2400" b="1" i="1" dirty="0">
                <a:solidFill>
                  <a:schemeClr val="accent2">
                    <a:lumMod val="50000"/>
                  </a:schemeClr>
                </a:solidFill>
                <a:latin typeface="Aharoni" pitchFamily="2" charset="-79"/>
                <a:cs typeface="Aharoni" pitchFamily="2" charset="-79"/>
              </a:rPr>
              <a:t>, </a:t>
            </a:r>
            <a:r>
              <a:rPr lang="en-US" sz="2400" b="1" i="1" dirty="0" err="1">
                <a:solidFill>
                  <a:schemeClr val="accent2">
                    <a:lumMod val="50000"/>
                  </a:schemeClr>
                </a:solidFill>
                <a:latin typeface="Aharoni" pitchFamily="2" charset="-79"/>
                <a:cs typeface="Aharoni" pitchFamily="2" charset="-79"/>
              </a:rPr>
              <a:t>մշակույթ</a:t>
            </a:r>
            <a:r>
              <a:rPr lang="en-US" sz="2400" b="1" i="1" dirty="0">
                <a:solidFill>
                  <a:schemeClr val="accent2">
                    <a:lumMod val="50000"/>
                  </a:schemeClr>
                </a:solidFill>
                <a:latin typeface="Aharoni" pitchFamily="2" charset="-79"/>
                <a:cs typeface="Aharoni" pitchFamily="2" charset="-79"/>
              </a:rPr>
              <a:t>, </a:t>
            </a:r>
            <a:r>
              <a:rPr lang="en-US" sz="2400" b="1" i="1" dirty="0" err="1">
                <a:solidFill>
                  <a:schemeClr val="accent2">
                    <a:lumMod val="50000"/>
                  </a:schemeClr>
                </a:solidFill>
                <a:latin typeface="Aharoni" pitchFamily="2" charset="-79"/>
                <a:cs typeface="Aharoni" pitchFamily="2" charset="-79"/>
              </a:rPr>
              <a:t>ժեստեր</a:t>
            </a:r>
            <a:endParaRPr lang="ru-RU" sz="2400" b="1" i="1" dirty="0">
              <a:solidFill>
                <a:schemeClr val="accent2">
                  <a:lumMod val="50000"/>
                </a:schemeClr>
              </a:solidFill>
              <a:cs typeface="Aharoni" pitchFamily="2" charset="-79"/>
            </a:endParaRPr>
          </a:p>
        </p:txBody>
      </p:sp>
      <p:sp>
        <p:nvSpPr>
          <p:cNvPr id="5" name="Прямоугольник 4"/>
          <p:cNvSpPr/>
          <p:nvPr/>
        </p:nvSpPr>
        <p:spPr>
          <a:xfrm>
            <a:off x="735847" y="1347614"/>
            <a:ext cx="7560840" cy="1436804"/>
          </a:xfrm>
          <a:prstGeom prst="rect">
            <a:avLst/>
          </a:prstGeom>
        </p:spPr>
        <p:txBody>
          <a:bodyPr wrap="square">
            <a:spAutoFit/>
          </a:bodyPr>
          <a:lstStyle/>
          <a:p>
            <a:pPr marL="114300" indent="0">
              <a:lnSpc>
                <a:spcPct val="150000"/>
              </a:lnSpc>
              <a:buNone/>
            </a:pPr>
            <a:r>
              <a:rPr lang="en-US" sz="2000" dirty="0" err="1">
                <a:solidFill>
                  <a:schemeClr val="dk1"/>
                </a:solidFill>
                <a:latin typeface="Nunito"/>
                <a:ea typeface="Nunito"/>
                <a:cs typeface="Nunito"/>
                <a:sym typeface="Nunito"/>
              </a:rPr>
              <a:t>Օտար</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լեզվով</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հաղորդակցության</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հմտության</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զարգացման</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համար</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անհրաժեշտ</a:t>
            </a:r>
            <a:r>
              <a:rPr lang="en-US" sz="2000" dirty="0">
                <a:solidFill>
                  <a:schemeClr val="dk1"/>
                </a:solidFill>
                <a:latin typeface="Nunito"/>
                <a:ea typeface="Nunito"/>
                <a:cs typeface="Nunito"/>
                <a:sym typeface="Nunito"/>
              </a:rPr>
              <a:t> է </a:t>
            </a:r>
            <a:r>
              <a:rPr lang="en-US" sz="2000" dirty="0" err="1">
                <a:solidFill>
                  <a:schemeClr val="dk1"/>
                </a:solidFill>
                <a:latin typeface="Nunito"/>
                <a:ea typeface="Nunito"/>
                <a:cs typeface="Nunito"/>
                <a:sym typeface="Nunito"/>
              </a:rPr>
              <a:t>հասկանալ</a:t>
            </a:r>
            <a:r>
              <a:rPr lang="en-US" sz="2000" dirty="0">
                <a:solidFill>
                  <a:schemeClr val="dk1"/>
                </a:solidFill>
                <a:latin typeface="Nunito"/>
                <a:ea typeface="Nunito"/>
                <a:cs typeface="Nunito"/>
                <a:sym typeface="Nunito"/>
              </a:rPr>
              <a:t> և </a:t>
            </a:r>
            <a:r>
              <a:rPr lang="en-US" sz="2000" dirty="0" err="1">
                <a:solidFill>
                  <a:schemeClr val="dk1"/>
                </a:solidFill>
                <a:latin typeface="Nunito"/>
                <a:ea typeface="Nunito"/>
                <a:cs typeface="Nunito"/>
                <a:sym typeface="Nunito"/>
              </a:rPr>
              <a:t>ճանաչել</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այդ</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լեզվի</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մշակույթին</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հատուկ</a:t>
            </a:r>
            <a:r>
              <a:rPr lang="en-US" sz="2000" dirty="0">
                <a:solidFill>
                  <a:schemeClr val="dk1"/>
                </a:solidFill>
                <a:latin typeface="Nunito"/>
                <a:ea typeface="Nunito"/>
                <a:cs typeface="Nunito"/>
                <a:sym typeface="Nunito"/>
              </a:rPr>
              <a:t> </a:t>
            </a:r>
            <a:r>
              <a:rPr lang="en-US" sz="2000" dirty="0" err="1">
                <a:solidFill>
                  <a:schemeClr val="dk1"/>
                </a:solidFill>
                <a:latin typeface="Nunito"/>
                <a:ea typeface="Nunito"/>
                <a:cs typeface="Nunito"/>
                <a:sym typeface="Nunito"/>
              </a:rPr>
              <a:t>ժեստերը</a:t>
            </a:r>
            <a:r>
              <a:rPr lang="en-US" sz="2000" dirty="0">
                <a:solidFill>
                  <a:schemeClr val="dk1"/>
                </a:solidFill>
                <a:latin typeface="Nunito"/>
                <a:ea typeface="Nunito"/>
                <a:cs typeface="Nunito"/>
                <a:sym typeface="Nunito"/>
              </a:rPr>
              <a:t>:</a:t>
            </a:r>
            <a:endParaRPr lang="ru-RU" sz="2000" dirty="0">
              <a:solidFill>
                <a:schemeClr val="dk1"/>
              </a:solidFill>
              <a:latin typeface="Nunito"/>
              <a:ea typeface="Nunito"/>
              <a:cs typeface="Nunito"/>
              <a:sym typeface="Nunito"/>
            </a:endParaRPr>
          </a:p>
        </p:txBody>
      </p:sp>
    </p:spTree>
    <p:extLst>
      <p:ext uri="{BB962C8B-B14F-4D97-AF65-F5344CB8AC3E}">
        <p14:creationId xmlns:p14="http://schemas.microsoft.com/office/powerpoint/2010/main" val="2388191584"/>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16"/>
          <p:cNvSpPr txBox="1">
            <a:spLocks noGrp="1"/>
          </p:cNvSpPr>
          <p:nvPr>
            <p:ph type="body" idx="1"/>
          </p:nvPr>
        </p:nvSpPr>
        <p:spPr>
          <a:xfrm>
            <a:off x="1188174" y="1506350"/>
            <a:ext cx="6768201" cy="2697326"/>
          </a:xfrm>
          <a:prstGeom prst="rect">
            <a:avLst/>
          </a:prstGeom>
        </p:spPr>
        <p:txBody>
          <a:bodyPr spcFirstLastPara="1" wrap="square" lIns="0" tIns="0" rIns="0" bIns="0" anchor="t" anchorCtr="0">
            <a:noAutofit/>
          </a:bodyPr>
          <a:lstStyle/>
          <a:p>
            <a:pPr>
              <a:lnSpc>
                <a:spcPct val="200000"/>
              </a:lnSpc>
            </a:pPr>
            <a:r>
              <a:rPr lang="en-US" b="1" i="1" dirty="0"/>
              <a:t>1. </a:t>
            </a:r>
            <a:r>
              <a:rPr lang="en-US" b="1" i="1" dirty="0" err="1"/>
              <a:t>Տե</a:t>
            </a:r>
            <a:r>
              <a:rPr lang="hy-AM" b="1" i="1" dirty="0"/>
              <a:t>սաձայնային նյութեր, դրանց տեսակները</a:t>
            </a:r>
            <a:endParaRPr lang="ru-RU" b="1" i="1" dirty="0"/>
          </a:p>
          <a:p>
            <a:pPr>
              <a:lnSpc>
                <a:spcPct val="200000"/>
              </a:lnSpc>
            </a:pPr>
            <a:r>
              <a:rPr lang="hy-AM" b="1" i="1" dirty="0"/>
              <a:t>2.Տեսաձայնային նյութերի ընտրության սկզբունքները</a:t>
            </a:r>
            <a:endParaRPr lang="ru-RU" b="1" i="1" dirty="0"/>
          </a:p>
          <a:p>
            <a:pPr>
              <a:lnSpc>
                <a:spcPct val="200000"/>
              </a:lnSpc>
            </a:pPr>
            <a:r>
              <a:rPr lang="hy-AM" b="1" i="1" dirty="0"/>
              <a:t>3. Տեսաձայնային նյութերի կիրառման ձևերը և նպատակները</a:t>
            </a:r>
            <a:endParaRPr lang="ru-RU" b="1" i="1" dirty="0"/>
          </a:p>
          <a:p>
            <a:endParaRPr lang="ru-RU" dirty="0"/>
          </a:p>
          <a:p>
            <a:pPr marL="0" lvl="0" indent="0" algn="l" rtl="0">
              <a:spcBef>
                <a:spcPts val="0"/>
              </a:spcBef>
              <a:spcAft>
                <a:spcPts val="0"/>
              </a:spcAft>
              <a:buClr>
                <a:schemeClr val="dk1"/>
              </a:buClr>
              <a:buSzPts val="1100"/>
              <a:buFont typeface="Arial"/>
              <a:buNone/>
            </a:pPr>
            <a:endParaRPr dirty="0"/>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 name="Picture 5">
            <a:extLst>
              <a:ext uri="{FF2B5EF4-FFF2-40B4-BE49-F238E27FC236}">
                <a16:creationId xmlns:a16="http://schemas.microsoft.com/office/drawing/2014/main" xmlns="" id="{7C2DEF02-1486-4569-867E-7A93DEA797BB}"/>
              </a:ext>
            </a:extLst>
          </p:cNvPr>
          <p:cNvPicPr>
            <a:picLocks noChangeAspect="1"/>
          </p:cNvPicPr>
          <p:nvPr/>
        </p:nvPicPr>
        <p:blipFill rotWithShape="1">
          <a:blip r:embed="rId3"/>
          <a:srcRect l="16731" t="22116" r="13559" b="16540"/>
          <a:stretch/>
        </p:blipFill>
        <p:spPr>
          <a:xfrm>
            <a:off x="1691680" y="483518"/>
            <a:ext cx="864096" cy="760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374" y="683600"/>
            <a:ext cx="7217017" cy="396300"/>
          </a:xfrm>
        </p:spPr>
        <p:txBody>
          <a:bodyPr/>
          <a:lstStyle/>
          <a:p>
            <a:r>
              <a:rPr lang="en-US" sz="2400" dirty="0" err="1"/>
              <a:t>Թիրախային</a:t>
            </a:r>
            <a:r>
              <a:rPr lang="en-US" sz="2400" dirty="0"/>
              <a:t>  </a:t>
            </a:r>
            <a:r>
              <a:rPr lang="en-US" sz="2400" dirty="0" err="1"/>
              <a:t>լեզվում</a:t>
            </a:r>
            <a:r>
              <a:rPr lang="en-US" sz="2400" dirty="0"/>
              <a:t>  </a:t>
            </a:r>
            <a:r>
              <a:rPr lang="en-US" sz="2400" dirty="0" err="1"/>
              <a:t>գործածվող</a:t>
            </a:r>
            <a:r>
              <a:rPr lang="en-US" sz="2400" dirty="0"/>
              <a:t>  </a:t>
            </a:r>
            <a:r>
              <a:rPr lang="en-US" sz="2400" dirty="0" err="1"/>
              <a:t>ժեստերը</a:t>
            </a:r>
            <a:endParaRPr lang="ru-RU" sz="2400" dirty="0"/>
          </a:p>
        </p:txBody>
      </p:sp>
      <p:sp>
        <p:nvSpPr>
          <p:cNvPr id="6" name="Номер слайда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7" name="Прямоугольник 6"/>
          <p:cNvSpPr/>
          <p:nvPr/>
        </p:nvSpPr>
        <p:spPr>
          <a:xfrm>
            <a:off x="683568" y="1635646"/>
            <a:ext cx="7992888" cy="711733"/>
          </a:xfrm>
          <a:prstGeom prst="rect">
            <a:avLst/>
          </a:prstGeom>
        </p:spPr>
        <p:txBody>
          <a:bodyPr wrap="square">
            <a:spAutoFit/>
          </a:bodyPr>
          <a:lstStyle/>
          <a:p>
            <a:pPr>
              <a:lnSpc>
                <a:spcPct val="150000"/>
              </a:lnSpc>
            </a:pPr>
            <a:r>
              <a:rPr lang="fr-FR" dirty="0">
                <a:latin typeface="Nunito" panose="020B0604020202020204" charset="0"/>
              </a:rPr>
              <a:t>https://leszexpertsfle.com/ressources-fle/on-parle-avec-les-mains/?fbclid=IwAR0bAF1jHc5Ruqv6KhY0N-UBjKYnsXHqrBO0kxKJpFHx02LF_wZNFdMO09s</a:t>
            </a:r>
            <a:endParaRPr lang="ru-RU" dirty="0">
              <a:latin typeface="Nunito" panose="020B0604020202020204" charset="0"/>
            </a:endParaRPr>
          </a:p>
        </p:txBody>
      </p:sp>
    </p:spTree>
    <p:extLst>
      <p:ext uri="{BB962C8B-B14F-4D97-AF65-F5344CB8AC3E}">
        <p14:creationId xmlns:p14="http://schemas.microsoft.com/office/powerpoint/2010/main" val="420315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7" name="Google Shape;357;p3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58" name="Google Shape;358;p32"/>
          <p:cNvSpPr/>
          <p:nvPr/>
        </p:nvSpPr>
        <p:spPr>
          <a:xfrm rot="1085481">
            <a:off x="7856433" y="3637885"/>
            <a:ext cx="707279" cy="1144863"/>
          </a:xfrm>
          <a:custGeom>
            <a:avLst/>
            <a:gdLst/>
            <a:ahLst/>
            <a:cxnLst/>
            <a:rect l="l" t="t" r="r" b="b"/>
            <a:pathLst>
              <a:path w="335318" h="542775" extrusionOk="0">
                <a:moveTo>
                  <a:pt x="198455" y="462598"/>
                </a:moveTo>
                <a:cubicBezTo>
                  <a:pt x="175566" y="459603"/>
                  <a:pt x="152479" y="458139"/>
                  <a:pt x="129393" y="458213"/>
                </a:cubicBezTo>
                <a:cubicBezTo>
                  <a:pt x="120097" y="458213"/>
                  <a:pt x="120294" y="473012"/>
                  <a:pt x="130007" y="473012"/>
                </a:cubicBezTo>
                <a:cubicBezTo>
                  <a:pt x="151843" y="473003"/>
                  <a:pt x="173658" y="474468"/>
                  <a:pt x="195298" y="477397"/>
                </a:cubicBezTo>
                <a:cubicBezTo>
                  <a:pt x="204396" y="478493"/>
                  <a:pt x="208014" y="463870"/>
                  <a:pt x="198455" y="462598"/>
                </a:cubicBezTo>
                <a:close/>
                <a:moveTo>
                  <a:pt x="138667" y="86153"/>
                </a:moveTo>
                <a:cubicBezTo>
                  <a:pt x="147963" y="86153"/>
                  <a:pt x="147787" y="71354"/>
                  <a:pt x="138075" y="71354"/>
                </a:cubicBezTo>
                <a:cubicBezTo>
                  <a:pt x="128844" y="71267"/>
                  <a:pt x="128954" y="86153"/>
                  <a:pt x="138667" y="86153"/>
                </a:cubicBezTo>
                <a:close/>
                <a:moveTo>
                  <a:pt x="94335" y="528021"/>
                </a:moveTo>
                <a:cubicBezTo>
                  <a:pt x="74866" y="526552"/>
                  <a:pt x="54038" y="524294"/>
                  <a:pt x="37638" y="512674"/>
                </a:cubicBezTo>
                <a:cubicBezTo>
                  <a:pt x="20098" y="500221"/>
                  <a:pt x="16723" y="481146"/>
                  <a:pt x="14771" y="460976"/>
                </a:cubicBezTo>
                <a:cubicBezTo>
                  <a:pt x="13850" y="451263"/>
                  <a:pt x="-839" y="453171"/>
                  <a:pt x="38" y="462445"/>
                </a:cubicBezTo>
                <a:cubicBezTo>
                  <a:pt x="3107" y="520632"/>
                  <a:pt x="37112" y="539422"/>
                  <a:pt x="91200" y="542754"/>
                </a:cubicBezTo>
                <a:cubicBezTo>
                  <a:pt x="100343" y="543412"/>
                  <a:pt x="103938" y="528766"/>
                  <a:pt x="94335" y="528021"/>
                </a:cubicBezTo>
                <a:close/>
                <a:moveTo>
                  <a:pt x="158377" y="85145"/>
                </a:moveTo>
                <a:cubicBezTo>
                  <a:pt x="163990" y="85954"/>
                  <a:pt x="169668" y="86311"/>
                  <a:pt x="175346" y="86219"/>
                </a:cubicBezTo>
                <a:cubicBezTo>
                  <a:pt x="184664" y="85211"/>
                  <a:pt x="184884" y="71223"/>
                  <a:pt x="174732" y="71442"/>
                </a:cubicBezTo>
                <a:cubicBezTo>
                  <a:pt x="170326" y="71457"/>
                  <a:pt x="165941" y="71133"/>
                  <a:pt x="161578" y="70477"/>
                </a:cubicBezTo>
                <a:cubicBezTo>
                  <a:pt x="152435" y="69074"/>
                  <a:pt x="148818" y="83720"/>
                  <a:pt x="158377" y="85101"/>
                </a:cubicBezTo>
                <a:close/>
                <a:moveTo>
                  <a:pt x="111765" y="143026"/>
                </a:moveTo>
                <a:cubicBezTo>
                  <a:pt x="100978" y="154089"/>
                  <a:pt x="93107" y="167647"/>
                  <a:pt x="88854" y="182490"/>
                </a:cubicBezTo>
                <a:cubicBezTo>
                  <a:pt x="86070" y="191918"/>
                  <a:pt x="100627" y="193803"/>
                  <a:pt x="103259" y="184836"/>
                </a:cubicBezTo>
                <a:cubicBezTo>
                  <a:pt x="106920" y="172574"/>
                  <a:pt x="113563" y="161416"/>
                  <a:pt x="122618" y="152366"/>
                </a:cubicBezTo>
                <a:cubicBezTo>
                  <a:pt x="129436" y="145438"/>
                  <a:pt x="118562" y="136054"/>
                  <a:pt x="111765" y="142982"/>
                </a:cubicBezTo>
                <a:close/>
                <a:moveTo>
                  <a:pt x="122727" y="167011"/>
                </a:moveTo>
                <a:cubicBezTo>
                  <a:pt x="118036" y="175382"/>
                  <a:pt x="114396" y="184299"/>
                  <a:pt x="111897" y="193562"/>
                </a:cubicBezTo>
                <a:cubicBezTo>
                  <a:pt x="109288" y="203055"/>
                  <a:pt x="123802" y="204941"/>
                  <a:pt x="126301" y="195908"/>
                </a:cubicBezTo>
                <a:cubicBezTo>
                  <a:pt x="128516" y="187927"/>
                  <a:pt x="131739" y="180254"/>
                  <a:pt x="135838" y="173062"/>
                </a:cubicBezTo>
                <a:cubicBezTo>
                  <a:pt x="140596" y="164446"/>
                  <a:pt x="127354" y="158658"/>
                  <a:pt x="122640" y="166967"/>
                </a:cubicBezTo>
                <a:close/>
                <a:moveTo>
                  <a:pt x="287929" y="26584"/>
                </a:moveTo>
                <a:cubicBezTo>
                  <a:pt x="267211" y="9308"/>
                  <a:pt x="235661" y="10558"/>
                  <a:pt x="210272" y="7817"/>
                </a:cubicBezTo>
                <a:cubicBezTo>
                  <a:pt x="201174" y="6830"/>
                  <a:pt x="197534" y="21454"/>
                  <a:pt x="207115" y="22485"/>
                </a:cubicBezTo>
                <a:cubicBezTo>
                  <a:pt x="270696" y="25686"/>
                  <a:pt x="294199" y="30969"/>
                  <a:pt x="302969" y="99681"/>
                </a:cubicBezTo>
                <a:cubicBezTo>
                  <a:pt x="304395" y="109284"/>
                  <a:pt x="319062" y="107420"/>
                  <a:pt x="317702" y="98234"/>
                </a:cubicBezTo>
                <a:cubicBezTo>
                  <a:pt x="313756" y="72495"/>
                  <a:pt x="308954" y="44146"/>
                  <a:pt x="287841" y="26541"/>
                </a:cubicBezTo>
                <a:close/>
                <a:moveTo>
                  <a:pt x="309152" y="1284"/>
                </a:moveTo>
                <a:cubicBezTo>
                  <a:pt x="301500" y="-3825"/>
                  <a:pt x="291459" y="7620"/>
                  <a:pt x="299154" y="12772"/>
                </a:cubicBezTo>
                <a:cubicBezTo>
                  <a:pt x="314063" y="22726"/>
                  <a:pt x="322745" y="39367"/>
                  <a:pt x="320400" y="57432"/>
                </a:cubicBezTo>
                <a:cubicBezTo>
                  <a:pt x="319128" y="67123"/>
                  <a:pt x="333554" y="69140"/>
                  <a:pt x="334804" y="59756"/>
                </a:cubicBezTo>
                <a:cubicBezTo>
                  <a:pt x="337676" y="36867"/>
                  <a:pt x="328468" y="14263"/>
                  <a:pt x="309064" y="1240"/>
                </a:cubicBezTo>
                <a:close/>
                <a:moveTo>
                  <a:pt x="280124" y="211145"/>
                </a:moveTo>
                <a:cubicBezTo>
                  <a:pt x="280124" y="205642"/>
                  <a:pt x="279948" y="200183"/>
                  <a:pt x="279839" y="194746"/>
                </a:cubicBezTo>
                <a:cubicBezTo>
                  <a:pt x="282382" y="193985"/>
                  <a:pt x="284136" y="191690"/>
                  <a:pt x="284224" y="189045"/>
                </a:cubicBezTo>
                <a:lnTo>
                  <a:pt x="288609" y="138751"/>
                </a:lnTo>
                <a:cubicBezTo>
                  <a:pt x="289025" y="134519"/>
                  <a:pt x="285912" y="130761"/>
                  <a:pt x="281680" y="130356"/>
                </a:cubicBezTo>
                <a:cubicBezTo>
                  <a:pt x="280716" y="130261"/>
                  <a:pt x="279751" y="130351"/>
                  <a:pt x="278830" y="130617"/>
                </a:cubicBezTo>
                <a:cubicBezTo>
                  <a:pt x="278830" y="125881"/>
                  <a:pt x="278764" y="121327"/>
                  <a:pt x="278633" y="116957"/>
                </a:cubicBezTo>
                <a:cubicBezTo>
                  <a:pt x="272692" y="22901"/>
                  <a:pt x="251798" y="47172"/>
                  <a:pt x="174118" y="40967"/>
                </a:cubicBezTo>
                <a:cubicBezTo>
                  <a:pt x="133405" y="44672"/>
                  <a:pt x="34152" y="22331"/>
                  <a:pt x="29176" y="81418"/>
                </a:cubicBezTo>
                <a:cubicBezTo>
                  <a:pt x="17490" y="212066"/>
                  <a:pt x="35753" y="344512"/>
                  <a:pt x="36805" y="475555"/>
                </a:cubicBezTo>
                <a:cubicBezTo>
                  <a:pt x="37003" y="509166"/>
                  <a:pt x="80413" y="511424"/>
                  <a:pt x="105977" y="511336"/>
                </a:cubicBezTo>
                <a:lnTo>
                  <a:pt x="211215" y="513025"/>
                </a:lnTo>
                <a:cubicBezTo>
                  <a:pt x="290889" y="523855"/>
                  <a:pt x="285583" y="477529"/>
                  <a:pt x="283917" y="405419"/>
                </a:cubicBezTo>
                <a:cubicBezTo>
                  <a:pt x="283785" y="404608"/>
                  <a:pt x="282580" y="345718"/>
                  <a:pt x="281330" y="277270"/>
                </a:cubicBezTo>
                <a:cubicBezTo>
                  <a:pt x="285627" y="277035"/>
                  <a:pt x="289113" y="273720"/>
                  <a:pt x="289573" y="269443"/>
                </a:cubicBezTo>
                <a:cubicBezTo>
                  <a:pt x="290736" y="252087"/>
                  <a:pt x="290626" y="234668"/>
                  <a:pt x="289244" y="217328"/>
                </a:cubicBezTo>
                <a:cubicBezTo>
                  <a:pt x="289069" y="213531"/>
                  <a:pt x="285846" y="210597"/>
                  <a:pt x="282053" y="210777"/>
                </a:cubicBezTo>
                <a:cubicBezTo>
                  <a:pt x="281396" y="210808"/>
                  <a:pt x="280738" y="210933"/>
                  <a:pt x="280124" y="211145"/>
                </a:cubicBezTo>
                <a:close/>
                <a:moveTo>
                  <a:pt x="262343" y="485926"/>
                </a:moveTo>
                <a:cubicBezTo>
                  <a:pt x="249561" y="505373"/>
                  <a:pt x="221563" y="498423"/>
                  <a:pt x="201985" y="498094"/>
                </a:cubicBezTo>
                <a:lnTo>
                  <a:pt x="122574" y="496822"/>
                </a:lnTo>
                <a:cubicBezTo>
                  <a:pt x="100891" y="496450"/>
                  <a:pt x="59782" y="502523"/>
                  <a:pt x="50486" y="476147"/>
                </a:cubicBezTo>
                <a:cubicBezTo>
                  <a:pt x="47351" y="346113"/>
                  <a:pt x="32552" y="214478"/>
                  <a:pt x="41234" y="84421"/>
                </a:cubicBezTo>
                <a:cubicBezTo>
                  <a:pt x="43602" y="54889"/>
                  <a:pt x="77410" y="55920"/>
                  <a:pt x="97229" y="55920"/>
                </a:cubicBezTo>
                <a:cubicBezTo>
                  <a:pt x="145463" y="55064"/>
                  <a:pt x="194202" y="54494"/>
                  <a:pt x="242348" y="58945"/>
                </a:cubicBezTo>
                <a:cubicBezTo>
                  <a:pt x="254319" y="60436"/>
                  <a:pt x="258572" y="66794"/>
                  <a:pt x="260480" y="79642"/>
                </a:cubicBezTo>
                <a:cubicBezTo>
                  <a:pt x="271968" y="193540"/>
                  <a:pt x="272976" y="469724"/>
                  <a:pt x="262343" y="485926"/>
                </a:cubicBezTo>
                <a:close/>
                <a:moveTo>
                  <a:pt x="238993" y="117593"/>
                </a:moveTo>
                <a:cubicBezTo>
                  <a:pt x="242808" y="113493"/>
                  <a:pt x="241010" y="104746"/>
                  <a:pt x="233512" y="104855"/>
                </a:cubicBezTo>
                <a:lnTo>
                  <a:pt x="72301" y="107245"/>
                </a:lnTo>
                <a:cubicBezTo>
                  <a:pt x="70218" y="107216"/>
                  <a:pt x="68267" y="108166"/>
                  <a:pt x="66995" y="109810"/>
                </a:cubicBezTo>
                <a:cubicBezTo>
                  <a:pt x="64321" y="111073"/>
                  <a:pt x="62545" y="113682"/>
                  <a:pt x="62347" y="116629"/>
                </a:cubicBezTo>
                <a:cubicBezTo>
                  <a:pt x="57173" y="221143"/>
                  <a:pt x="55047" y="329099"/>
                  <a:pt x="72630" y="431816"/>
                </a:cubicBezTo>
                <a:cubicBezTo>
                  <a:pt x="73858" y="434276"/>
                  <a:pt x="76467" y="435736"/>
                  <a:pt x="79208" y="435499"/>
                </a:cubicBezTo>
                <a:cubicBezTo>
                  <a:pt x="135093" y="433833"/>
                  <a:pt x="190409" y="445475"/>
                  <a:pt x="246338" y="442822"/>
                </a:cubicBezTo>
                <a:cubicBezTo>
                  <a:pt x="253442" y="442493"/>
                  <a:pt x="254998" y="433723"/>
                  <a:pt x="250964" y="429843"/>
                </a:cubicBezTo>
                <a:cubicBezTo>
                  <a:pt x="247018" y="325745"/>
                  <a:pt x="243028" y="221647"/>
                  <a:pt x="238993" y="117549"/>
                </a:cubicBezTo>
                <a:close/>
                <a:moveTo>
                  <a:pt x="84425" y="420613"/>
                </a:moveTo>
                <a:cubicBezTo>
                  <a:pt x="73156" y="321483"/>
                  <a:pt x="70569" y="221560"/>
                  <a:pt x="76664" y="121978"/>
                </a:cubicBezTo>
                <a:lnTo>
                  <a:pt x="224282" y="119786"/>
                </a:lnTo>
                <a:cubicBezTo>
                  <a:pt x="228207" y="222640"/>
                  <a:pt x="232131" y="325489"/>
                  <a:pt x="236077" y="428330"/>
                </a:cubicBezTo>
                <a:cubicBezTo>
                  <a:pt x="185410" y="429317"/>
                  <a:pt x="135115" y="419867"/>
                  <a:pt x="84425" y="4205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Заголовок 2"/>
          <p:cNvSpPr>
            <a:spLocks noGrp="1"/>
          </p:cNvSpPr>
          <p:nvPr>
            <p:ph type="title"/>
          </p:nvPr>
        </p:nvSpPr>
        <p:spPr>
          <a:xfrm>
            <a:off x="2045500" y="659608"/>
            <a:ext cx="5112568" cy="396300"/>
          </a:xfrm>
        </p:spPr>
        <p:txBody>
          <a:bodyPr/>
          <a:lstStyle/>
          <a:p>
            <a:r>
              <a:rPr lang="hy-AM" sz="2000" dirty="0"/>
              <a:t>կիրառումը, եթե դպրոցը չունի համապատասխան հնարավորություններ</a:t>
            </a:r>
            <a:r>
              <a:rPr lang="en-US" sz="2000" dirty="0"/>
              <a:t> </a:t>
            </a:r>
            <a:endParaRPr lang="ru-RU" sz="2000" dirty="0"/>
          </a:p>
        </p:txBody>
      </p:sp>
      <p:sp>
        <p:nvSpPr>
          <p:cNvPr id="13" name="Google Shape;360;p32"/>
          <p:cNvSpPr txBox="1">
            <a:spLocks/>
          </p:cNvSpPr>
          <p:nvPr/>
        </p:nvSpPr>
        <p:spPr>
          <a:xfrm>
            <a:off x="479580" y="1563638"/>
            <a:ext cx="8244408" cy="25566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None/>
            </a:pPr>
            <a:r>
              <a:rPr lang="hy-AM" sz="2000" dirty="0"/>
              <a:t>Այս դեպքում կարելի է հղումներն ուղարկել աշակերտներին՝ որպես առաջադրանք, բացատրելով, թե ինչ է իրենցից պահանջվում։ Տնային առաջադրանքն անելուց հետո հաջորդ դասին քննարկում եք դասարանում, օրինակ, թե ինչ տեսան տեսանյությում, ովքեր էին գործող անձինք։ Այնուհետեւ աշակերտներին բաժանում ենք quizեր, որոնց մեջ ներառված են հարցեր տեսանյութի շուրջ։</a:t>
            </a:r>
            <a:endParaRPr lang="ru-RU" sz="2000" dirty="0"/>
          </a:p>
        </p:txBody>
      </p:sp>
      <p:pic>
        <p:nvPicPr>
          <p:cNvPr id="6" name="Picture 5">
            <a:extLst>
              <a:ext uri="{FF2B5EF4-FFF2-40B4-BE49-F238E27FC236}">
                <a16:creationId xmlns:a16="http://schemas.microsoft.com/office/drawing/2014/main" xmlns="" id="{08314B86-8BD3-4D6C-93F8-6CB6CC33ACAE}"/>
              </a:ext>
            </a:extLst>
          </p:cNvPr>
          <p:cNvPicPr>
            <a:picLocks noChangeAspect="1"/>
          </p:cNvPicPr>
          <p:nvPr/>
        </p:nvPicPr>
        <p:blipFill rotWithShape="1">
          <a:blip r:embed="rId3"/>
          <a:srcRect l="16731" t="22116" r="13559" b="16540"/>
          <a:stretch/>
        </p:blipFill>
        <p:spPr>
          <a:xfrm>
            <a:off x="1115616" y="519037"/>
            <a:ext cx="720080" cy="633672"/>
          </a:xfrm>
          <a:prstGeom prst="rect">
            <a:avLst/>
          </a:prstGeom>
        </p:spPr>
      </p:pic>
    </p:spTree>
    <p:extLst>
      <p:ext uri="{BB962C8B-B14F-4D97-AF65-F5344CB8AC3E}">
        <p14:creationId xmlns:p14="http://schemas.microsoft.com/office/powerpoint/2010/main" val="162929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ctrTitle" idx="4294967295"/>
          </p:nvPr>
        </p:nvSpPr>
        <p:spPr>
          <a:xfrm>
            <a:off x="107504" y="1148463"/>
            <a:ext cx="4536504"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a:t>Merci beaucoup!</a:t>
            </a:r>
            <a:endParaRPr sz="7200" dirty="0"/>
          </a:p>
        </p:txBody>
      </p:sp>
      <p:sp>
        <p:nvSpPr>
          <p:cNvPr id="411" name="Google Shape;411;p37"/>
          <p:cNvSpPr txBox="1">
            <a:spLocks noGrp="1"/>
          </p:cNvSpPr>
          <p:nvPr>
            <p:ph type="body" idx="4294967295"/>
          </p:nvPr>
        </p:nvSpPr>
        <p:spPr>
          <a:xfrm>
            <a:off x="179512" y="2230438"/>
            <a:ext cx="4176464" cy="176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highlight>
                  <a:schemeClr val="accent1"/>
                </a:highlight>
              </a:rPr>
              <a:t>Vous avez des questions ?</a:t>
            </a:r>
          </a:p>
          <a:p>
            <a:pPr marL="0" lvl="0" indent="0" algn="l" rtl="0">
              <a:spcBef>
                <a:spcPts val="0"/>
              </a:spcBef>
              <a:spcAft>
                <a:spcPts val="0"/>
              </a:spcAft>
              <a:buNone/>
            </a:pPr>
            <a:endParaRPr lang="en" b="1" dirty="0">
              <a:highlight>
                <a:schemeClr val="accent1"/>
              </a:highlight>
            </a:endParaRPr>
          </a:p>
          <a:p>
            <a:pPr marL="0" lvl="0" indent="0" algn="l" rtl="0">
              <a:spcBef>
                <a:spcPts val="0"/>
              </a:spcBef>
              <a:spcAft>
                <a:spcPts val="0"/>
              </a:spcAft>
              <a:buNone/>
            </a:pPr>
            <a:r>
              <a:rPr lang="en" b="1" dirty="0">
                <a:highlight>
                  <a:schemeClr val="accent1"/>
                </a:highlight>
              </a:rPr>
              <a:t>Evrika_yeritsyan@aybschool.am</a:t>
            </a:r>
            <a:endParaRPr dirty="0"/>
          </a:p>
        </p:txBody>
      </p:sp>
      <p:sp>
        <p:nvSpPr>
          <p:cNvPr id="412" name="Google Shape;412;p3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Прямоугольник 1"/>
          <p:cNvSpPr/>
          <p:nvPr/>
        </p:nvSpPr>
        <p:spPr>
          <a:xfrm>
            <a:off x="4550300" y="1779662"/>
            <a:ext cx="4572000" cy="2185214"/>
          </a:xfrm>
          <a:prstGeom prst="rect">
            <a:avLst/>
          </a:prstGeom>
        </p:spPr>
        <p:txBody>
          <a:bodyPr>
            <a:spAutoFit/>
          </a:bodyPr>
          <a:lstStyle/>
          <a:p>
            <a:pPr marL="114300" indent="0" algn="ctr">
              <a:lnSpc>
                <a:spcPct val="200000"/>
              </a:lnSpc>
              <a:buNone/>
            </a:pPr>
            <a:r>
              <a:rPr lang="en-US" b="1" dirty="0"/>
              <a:t>  </a:t>
            </a:r>
            <a:r>
              <a:rPr lang="en-US" sz="2800" b="1" i="1" dirty="0" err="1"/>
              <a:t>Այբ</a:t>
            </a:r>
            <a:r>
              <a:rPr lang="en-US" sz="2800" b="1" i="1" dirty="0"/>
              <a:t>   </a:t>
            </a:r>
            <a:r>
              <a:rPr lang="en-US" sz="2800" b="1" dirty="0" err="1"/>
              <a:t>դպրոց</a:t>
            </a:r>
            <a:endParaRPr lang="en-US" sz="2800" b="1" dirty="0"/>
          </a:p>
          <a:p>
            <a:pPr marL="114300" indent="0" algn="ctr">
              <a:lnSpc>
                <a:spcPct val="200000"/>
              </a:lnSpc>
              <a:buNone/>
            </a:pPr>
            <a:r>
              <a:rPr lang="en-US" sz="4000" b="1" dirty="0">
                <a:latin typeface="Algerian" pitchFamily="82" charset="0"/>
              </a:rPr>
              <a:t>10</a:t>
            </a:r>
          </a:p>
        </p:txBody>
      </p:sp>
    </p:spTree>
    <p:extLst>
      <p:ext uri="{BB962C8B-B14F-4D97-AF65-F5344CB8AC3E}">
        <p14:creationId xmlns:p14="http://schemas.microsoft.com/office/powerpoint/2010/main" val="163867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691680" y="3075806"/>
            <a:ext cx="5597100" cy="671100"/>
          </a:xfrm>
          <a:prstGeom prst="rect">
            <a:avLst/>
          </a:prstGeom>
        </p:spPr>
        <p:txBody>
          <a:bodyPr spcFirstLastPara="1" wrap="square" lIns="0" tIns="0" rIns="0" bIns="0" anchor="b" anchorCtr="0">
            <a:noAutofit/>
          </a:bodyPr>
          <a:lstStyle/>
          <a:p>
            <a:pPr>
              <a:lnSpc>
                <a:spcPct val="150000"/>
              </a:lnSpc>
            </a:pPr>
            <a:r>
              <a:rPr lang="en-US" sz="3200" i="1" dirty="0"/>
              <a:t/>
            </a:r>
            <a:br>
              <a:rPr lang="en-US" sz="3200" i="1" dirty="0"/>
            </a:br>
            <a:r>
              <a:rPr lang="en-US" sz="3200" i="1" dirty="0" err="1"/>
              <a:t>Տե</a:t>
            </a:r>
            <a:r>
              <a:rPr lang="hy-AM" sz="3200" i="1" dirty="0"/>
              <a:t>սաձայնային </a:t>
            </a:r>
            <a:r>
              <a:rPr lang="en-US" sz="3200" i="1" dirty="0"/>
              <a:t> </a:t>
            </a:r>
            <a:r>
              <a:rPr lang="hy-AM" sz="3200" i="1" dirty="0"/>
              <a:t>նյութեր, դրանց տեսակները</a:t>
            </a:r>
            <a:r>
              <a:rPr lang="ru-RU" sz="3200" dirty="0"/>
              <a:t/>
            </a:r>
            <a:br>
              <a:rPr lang="ru-RU" sz="3200" dirty="0"/>
            </a:br>
            <a:endParaRPr sz="3200"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Amatic SC"/>
                <a:ea typeface="Amatic SC"/>
                <a:cs typeface="Amatic SC"/>
                <a:sym typeface="Amatic SC"/>
              </a:rPr>
              <a:t>1</a:t>
            </a:r>
            <a:endParaRPr sz="7200" b="1">
              <a:solidFill>
                <a:schemeClr val="dk1"/>
              </a:solidFill>
              <a:latin typeface="Amatic SC"/>
              <a:ea typeface="Amatic SC"/>
              <a:cs typeface="Amatic SC"/>
              <a:sym typeface="Amatic SC"/>
            </a:endParaRPr>
          </a:p>
        </p:txBody>
      </p:sp>
      <p:pic>
        <p:nvPicPr>
          <p:cNvPr id="4" name="Picture 3">
            <a:extLst>
              <a:ext uri="{FF2B5EF4-FFF2-40B4-BE49-F238E27FC236}">
                <a16:creationId xmlns:a16="http://schemas.microsoft.com/office/drawing/2014/main" xmlns="" id="{4FF25FA1-1039-4F27-9275-4677FD7C5E49}"/>
              </a:ext>
            </a:extLst>
          </p:cNvPr>
          <p:cNvPicPr>
            <a:picLocks noChangeAspect="1"/>
          </p:cNvPicPr>
          <p:nvPr/>
        </p:nvPicPr>
        <p:blipFill rotWithShape="1">
          <a:blip r:embed="rId3"/>
          <a:srcRect l="16731" t="22116" r="13559" b="16540"/>
          <a:stretch/>
        </p:blipFill>
        <p:spPr>
          <a:xfrm>
            <a:off x="3923928" y="3075806"/>
            <a:ext cx="864096" cy="7604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714300" y="1203598"/>
            <a:ext cx="5715300" cy="3312368"/>
          </a:xfrm>
          <a:prstGeom prst="rect">
            <a:avLst/>
          </a:prstGeom>
        </p:spPr>
        <p:txBody>
          <a:bodyPr spcFirstLastPara="1" wrap="square" lIns="0" tIns="0" rIns="0" bIns="0" anchor="ctr" anchorCtr="0">
            <a:noAutofit/>
          </a:bodyPr>
          <a:lstStyle/>
          <a:p>
            <a:pPr marL="0" indent="0">
              <a:spcAft>
                <a:spcPts val="1000"/>
              </a:spcAft>
              <a:buNone/>
            </a:pPr>
            <a:r>
              <a:rPr lang="hy-AM" b="1" dirty="0" smtClean="0">
                <a:sym typeface="Nunito"/>
              </a:rPr>
              <a:t>Մանկավարժական  </a:t>
            </a:r>
            <a:r>
              <a:rPr lang="hy-AM" b="1" dirty="0">
                <a:sym typeface="Nunito"/>
              </a:rPr>
              <a:t>տեսանյութեր</a:t>
            </a:r>
            <a:r>
              <a:rPr lang="hy-AM" dirty="0">
                <a:sym typeface="Nunito"/>
              </a:rPr>
              <a:t>-</a:t>
            </a:r>
            <a:r>
              <a:rPr lang="hy-AM" sz="2000" dirty="0">
                <a:latin typeface="Nunito"/>
                <a:ea typeface="Nunito"/>
                <a:cs typeface="Nunito"/>
                <a:sym typeface="Nunito"/>
              </a:rPr>
              <a:t>մշակված են հատուկ մանկավարժական նպատակներով եւ ունեն հստակ ծրագրային նպատակ</a:t>
            </a:r>
            <a:endParaRPr lang="en-US" sz="2000" dirty="0">
              <a:latin typeface="Nunito"/>
              <a:ea typeface="Nunito"/>
              <a:cs typeface="Nunito"/>
              <a:sym typeface="Nunito"/>
            </a:endParaRPr>
          </a:p>
          <a:p>
            <a:pPr marL="0" indent="0">
              <a:spcAft>
                <a:spcPts val="1000"/>
              </a:spcAft>
              <a:buNone/>
            </a:pPr>
            <a:endParaRPr lang="en-US" dirty="0"/>
          </a:p>
          <a:p>
            <a:pPr marL="0" indent="0">
              <a:spcAft>
                <a:spcPts val="1000"/>
              </a:spcAft>
              <a:buNone/>
            </a:pPr>
            <a:endParaRPr dirty="0">
              <a:latin typeface="Nunito" panose="020B0604020202020204" charset="0"/>
            </a:endParaRPr>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hy-AM" dirty="0">
                <a:latin typeface="+mj-lt"/>
              </a:rPr>
              <a:t>Authentique</a:t>
            </a:r>
            <a:endParaRPr dirty="0">
              <a:latin typeface="+mj-lt"/>
            </a:endParaRPr>
          </a:p>
        </p:txBody>
      </p:sp>
      <p:sp>
        <p:nvSpPr>
          <p:cNvPr id="226" name="Google Shape;226;p20"/>
          <p:cNvSpPr txBox="1">
            <a:spLocks noGrp="1"/>
          </p:cNvSpPr>
          <p:nvPr>
            <p:ph type="body" idx="1"/>
          </p:nvPr>
        </p:nvSpPr>
        <p:spPr>
          <a:xfrm>
            <a:off x="1188174" y="1506350"/>
            <a:ext cx="7200249" cy="2840400"/>
          </a:xfrm>
          <a:prstGeom prst="rect">
            <a:avLst/>
          </a:prstGeom>
        </p:spPr>
        <p:txBody>
          <a:bodyPr spcFirstLastPara="1" wrap="square" lIns="0" tIns="0" rIns="0" bIns="0" anchor="t" anchorCtr="0">
            <a:noAutofit/>
          </a:bodyPr>
          <a:lstStyle/>
          <a:p>
            <a:pPr marL="88900" indent="0">
              <a:lnSpc>
                <a:spcPct val="150000"/>
              </a:lnSpc>
              <a:buNone/>
            </a:pPr>
            <a:r>
              <a:rPr lang="hy-AM" b="1" dirty="0"/>
              <a:t>Authentique /</a:t>
            </a:r>
            <a:r>
              <a:rPr lang="hy-AM" dirty="0"/>
              <a:t> </a:t>
            </a:r>
            <a:r>
              <a:rPr lang="hy-AM" sz="2000" dirty="0"/>
              <a:t>որոնք ի սկզբանե մանկավարժական բնույթ չունեն, բայց կարող են ծառայել օտար լեզվի դասընթացին։ Իրենց մեջ կարող են կրել նաեւ մշակութային ուժեղ էլեմենտ, քանի որ կարող են լինել հենց ֆրանսիացու որեւէ ռեպորտաժ։</a:t>
            </a:r>
            <a:endParaRPr lang="en-US" sz="2000" dirty="0"/>
          </a:p>
          <a:p>
            <a:pPr marL="88900" indent="0">
              <a:lnSpc>
                <a:spcPct val="150000"/>
              </a:lnSpc>
              <a:buNone/>
            </a:pPr>
            <a:endParaRPr lang="ru-RU" dirty="0"/>
          </a:p>
          <a:p>
            <a:pPr marL="457200" lvl="0" indent="-368300" algn="l" rtl="0">
              <a:lnSpc>
                <a:spcPct val="100000"/>
              </a:lnSpc>
              <a:spcBef>
                <a:spcPts val="0"/>
              </a:spcBef>
              <a:spcAft>
                <a:spcPts val="0"/>
              </a:spcAft>
              <a:buSzPts val="2200"/>
              <a:buChar char="✗"/>
            </a:pPr>
            <a:endParaRPr dirty="0"/>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691680" y="3075806"/>
            <a:ext cx="5597100" cy="671100"/>
          </a:xfrm>
          <a:prstGeom prst="rect">
            <a:avLst/>
          </a:prstGeom>
        </p:spPr>
        <p:txBody>
          <a:bodyPr spcFirstLastPara="1" wrap="square" lIns="0" tIns="0" rIns="0" bIns="0" anchor="b" anchorCtr="0">
            <a:noAutofit/>
          </a:bodyPr>
          <a:lstStyle/>
          <a:p>
            <a:pPr>
              <a:lnSpc>
                <a:spcPct val="150000"/>
              </a:lnSpc>
            </a:pPr>
            <a:r>
              <a:rPr lang="en-US" sz="3200" i="1" dirty="0"/>
              <a:t/>
            </a:r>
            <a:br>
              <a:rPr lang="en-US" sz="3200" i="1" dirty="0"/>
            </a:br>
            <a:endParaRPr sz="3200"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2</a:t>
            </a:r>
            <a:endParaRPr sz="7200" b="1" dirty="0">
              <a:solidFill>
                <a:schemeClr val="dk1"/>
              </a:solidFill>
              <a:latin typeface="Amatic SC"/>
              <a:ea typeface="Amatic SC"/>
              <a:cs typeface="Amatic SC"/>
              <a:sym typeface="Amatic SC"/>
            </a:endParaRPr>
          </a:p>
        </p:txBody>
      </p:sp>
      <p:sp>
        <p:nvSpPr>
          <p:cNvPr id="3" name="Прямоугольник 2"/>
          <p:cNvSpPr/>
          <p:nvPr/>
        </p:nvSpPr>
        <p:spPr>
          <a:xfrm>
            <a:off x="971600" y="1779662"/>
            <a:ext cx="7200800" cy="1754326"/>
          </a:xfrm>
          <a:prstGeom prst="rect">
            <a:avLst/>
          </a:prstGeom>
        </p:spPr>
        <p:txBody>
          <a:bodyPr wrap="square">
            <a:spAutoFit/>
          </a:bodyPr>
          <a:lstStyle/>
          <a:p>
            <a:pPr algn="ctr">
              <a:lnSpc>
                <a:spcPct val="150000"/>
              </a:lnSpc>
            </a:pPr>
            <a:r>
              <a:rPr lang="en-US" sz="3200" b="1" i="1" dirty="0" err="1">
                <a:latin typeface="Amatic SC" charset="-79"/>
                <a:cs typeface="Amatic SC" charset="-79"/>
              </a:rPr>
              <a:t>ընտրության</a:t>
            </a:r>
            <a:r>
              <a:rPr lang="en-US" sz="3200" b="1" i="1" dirty="0">
                <a:latin typeface="Amatic SC" charset="-79"/>
                <a:cs typeface="Amatic SC" charset="-79"/>
              </a:rPr>
              <a:t> </a:t>
            </a:r>
            <a:r>
              <a:rPr lang="en-US" sz="3200" b="1" i="1" dirty="0" err="1">
                <a:latin typeface="Amatic SC" charset="-79"/>
                <a:cs typeface="Amatic SC" charset="-79"/>
              </a:rPr>
              <a:t>սկզբունքները</a:t>
            </a:r>
            <a:endParaRPr lang="en-US" sz="3200" b="1" i="1" dirty="0">
              <a:latin typeface="Amatic SC" charset="-79"/>
              <a:cs typeface="Amatic SC" charset="-79"/>
            </a:endParaRPr>
          </a:p>
          <a:p>
            <a:endParaRPr lang="en-US" sz="3200" b="1" i="1" dirty="0">
              <a:latin typeface="Amatic SC" charset="-79"/>
              <a:cs typeface="Amatic SC" charset="-79"/>
            </a:endParaRPr>
          </a:p>
          <a:p>
            <a:endParaRPr lang="en-US" i="1" dirty="0"/>
          </a:p>
          <a:p>
            <a:endParaRPr lang="ru-RU" dirty="0"/>
          </a:p>
        </p:txBody>
      </p:sp>
      <p:pic>
        <p:nvPicPr>
          <p:cNvPr id="5" name="Picture 4">
            <a:extLst>
              <a:ext uri="{FF2B5EF4-FFF2-40B4-BE49-F238E27FC236}">
                <a16:creationId xmlns:a16="http://schemas.microsoft.com/office/drawing/2014/main" xmlns="" id="{E2CB93F6-3899-4938-B303-17391722069F}"/>
              </a:ext>
            </a:extLst>
          </p:cNvPr>
          <p:cNvPicPr>
            <a:picLocks noChangeAspect="1"/>
          </p:cNvPicPr>
          <p:nvPr/>
        </p:nvPicPr>
        <p:blipFill rotWithShape="1">
          <a:blip r:embed="rId3"/>
          <a:srcRect l="16731" t="22116" r="13559" b="16540"/>
          <a:stretch/>
        </p:blipFill>
        <p:spPr>
          <a:xfrm>
            <a:off x="4032179" y="1134118"/>
            <a:ext cx="762614" cy="671101"/>
          </a:xfrm>
          <a:prstGeom prst="rect">
            <a:avLst/>
          </a:prstGeom>
        </p:spPr>
      </p:pic>
    </p:spTree>
    <p:extLst>
      <p:ext uri="{BB962C8B-B14F-4D97-AF65-F5344CB8AC3E}">
        <p14:creationId xmlns:p14="http://schemas.microsoft.com/office/powerpoint/2010/main" val="304796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1188174" y="1506350"/>
            <a:ext cx="7632297" cy="2762100"/>
          </a:xfrm>
          <a:prstGeom prst="rect">
            <a:avLst/>
          </a:prstGeom>
        </p:spPr>
        <p:txBody>
          <a:bodyPr spcFirstLastPara="1" wrap="square" lIns="0" tIns="0" rIns="0" bIns="0" anchor="t" anchorCtr="0">
            <a:noAutofit/>
          </a:bodyPr>
          <a:lstStyle/>
          <a:p>
            <a:pPr marL="0" indent="0">
              <a:lnSpc>
                <a:spcPct val="150000"/>
              </a:lnSpc>
              <a:buNone/>
            </a:pPr>
            <a:r>
              <a:rPr lang="hy-AM" dirty="0"/>
              <a:t>Տեսաձայնային նյութերը պետք է ուղիղ կապ ունենան օրվա դասի հետ. դրանք չպետք է լինեն սոսկ զվարճանքի </a:t>
            </a:r>
            <a:r>
              <a:rPr lang="hy-AM" dirty="0" smtClean="0"/>
              <a:t>միջոց</a:t>
            </a:r>
            <a:r>
              <a:rPr lang="en-US" dirty="0" smtClean="0"/>
              <a:t>:</a:t>
            </a:r>
            <a:endParaRPr lang="ru-RU" dirty="0"/>
          </a:p>
          <a:p>
            <a:pPr marL="0" lvl="0" indent="0" algn="l" rtl="0">
              <a:lnSpc>
                <a:spcPct val="150000"/>
              </a:lnSpc>
              <a:spcBef>
                <a:spcPts val="0"/>
              </a:spcBef>
              <a:spcAft>
                <a:spcPts val="0"/>
              </a:spcAft>
              <a:buNone/>
            </a:pPr>
            <a:endParaRPr dirty="0"/>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457200" lvl="0" indent="-457200" algn="l" rtl="0">
              <a:spcBef>
                <a:spcPts val="0"/>
              </a:spcBef>
              <a:spcAft>
                <a:spcPts val="0"/>
              </a:spcAft>
              <a:buFont typeface="Wingdings" pitchFamily="2" charset="2"/>
              <a:buChar char="Ø"/>
            </a:pPr>
            <a:r>
              <a:rPr lang="en" dirty="0"/>
              <a:t>Ուղիղ կապ օրվա դասի հետ</a:t>
            </a:r>
            <a:endParaRPr dirty="0"/>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701768" y="715547"/>
            <a:ext cx="8064896" cy="288032"/>
          </a:xfrm>
          <a:prstGeom prst="rect">
            <a:avLst/>
          </a:prstGeom>
        </p:spPr>
        <p:txBody>
          <a:bodyPr spcFirstLastPara="1" wrap="square" lIns="0" tIns="0" rIns="0" bIns="0" anchor="ctr" anchorCtr="0">
            <a:noAutofit/>
          </a:bodyPr>
          <a:lstStyle/>
          <a:p>
            <a:pPr marL="457200" lvl="0" indent="-457200" algn="l" rtl="0">
              <a:spcBef>
                <a:spcPts val="0"/>
              </a:spcBef>
              <a:spcAft>
                <a:spcPts val="0"/>
              </a:spcAft>
              <a:buFont typeface="Wingdings" pitchFamily="2" charset="2"/>
              <a:buChar char="Ø"/>
            </a:pPr>
            <a:r>
              <a:rPr lang="en-US" sz="3200" dirty="0" err="1"/>
              <a:t>Ուս.ծրագիրը</a:t>
            </a:r>
            <a:r>
              <a:rPr lang="en-US" sz="3200" dirty="0"/>
              <a:t> </a:t>
            </a:r>
            <a:r>
              <a:rPr lang="en-US" sz="3200" dirty="0" err="1"/>
              <a:t>հարստացնելու</a:t>
            </a:r>
            <a:r>
              <a:rPr lang="en-US" sz="3200" dirty="0"/>
              <a:t> </a:t>
            </a:r>
            <a:r>
              <a:rPr lang="en-US" sz="3200" dirty="0" err="1"/>
              <a:t>միջոց</a:t>
            </a:r>
            <a:endParaRPr sz="3200" dirty="0"/>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Текст 1"/>
          <p:cNvSpPr>
            <a:spLocks noGrp="1"/>
          </p:cNvSpPr>
          <p:nvPr>
            <p:ph type="body" idx="1"/>
          </p:nvPr>
        </p:nvSpPr>
        <p:spPr>
          <a:xfrm>
            <a:off x="1247354" y="1419622"/>
            <a:ext cx="6559679" cy="2104470"/>
          </a:xfrm>
        </p:spPr>
        <p:txBody>
          <a:bodyPr/>
          <a:lstStyle/>
          <a:p>
            <a:pPr marL="101600" lvl="0" indent="0">
              <a:lnSpc>
                <a:spcPct val="150000"/>
              </a:lnSpc>
              <a:buNone/>
            </a:pPr>
            <a:r>
              <a:rPr lang="hy-AM" dirty="0"/>
              <a:t>Տեսաձայնային նյութերը պետք է ընտրվեն </a:t>
            </a:r>
            <a:endParaRPr lang="en-US" dirty="0"/>
          </a:p>
          <a:p>
            <a:pPr marL="101600" lvl="0" indent="0">
              <a:lnSpc>
                <a:spcPct val="150000"/>
              </a:lnSpc>
              <a:buNone/>
            </a:pPr>
            <a:r>
              <a:rPr lang="hy-AM" dirty="0"/>
              <a:t>ուսումնառության գործընթացը հարստացնելու նպատակով</a:t>
            </a:r>
            <a:r>
              <a:rPr lang="en-US" dirty="0"/>
              <a:t>:</a:t>
            </a:r>
            <a:endParaRPr lang="ru-RU" dirty="0"/>
          </a:p>
          <a:p>
            <a:pPr>
              <a:lnSpc>
                <a:spcPct val="150000"/>
              </a:lnSpc>
            </a:pPr>
            <a:endParaRPr lang="ru-RU" dirty="0"/>
          </a:p>
        </p:txBody>
      </p:sp>
    </p:spTree>
    <p:extLst>
      <p:ext uri="{BB962C8B-B14F-4D97-AF65-F5344CB8AC3E}">
        <p14:creationId xmlns:p14="http://schemas.microsoft.com/office/powerpoint/2010/main" val="266323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683568" y="1506350"/>
            <a:ext cx="8136903" cy="2762100"/>
          </a:xfrm>
          <a:prstGeom prst="rect">
            <a:avLst/>
          </a:prstGeom>
        </p:spPr>
        <p:txBody>
          <a:bodyPr spcFirstLastPara="1" wrap="square" lIns="0" tIns="0" rIns="0" bIns="0" anchor="t" anchorCtr="0">
            <a:noAutofit/>
          </a:bodyPr>
          <a:lstStyle/>
          <a:p>
            <a:pPr marL="0" indent="0">
              <a:lnSpc>
                <a:spcPct val="150000"/>
              </a:lnSpc>
              <a:buNone/>
            </a:pPr>
            <a:r>
              <a:rPr lang="hy-AM" dirty="0"/>
              <a:t>Պետք է համապատասխանեն աշակերտների թե լեզվական մակարդակին և թե տարիքային հետաքրքրություններին : Նյութերում կիրառվող լեզուն պետք է ուսուցիչը նախապես ստուգի</a:t>
            </a:r>
            <a:r>
              <a:rPr lang="en-US" dirty="0"/>
              <a:t>: </a:t>
            </a:r>
            <a:endParaRPr lang="ru-RU" dirty="0"/>
          </a:p>
          <a:p>
            <a:pPr marL="0" lvl="0" indent="0" algn="l" rtl="0">
              <a:lnSpc>
                <a:spcPct val="150000"/>
              </a:lnSpc>
              <a:spcBef>
                <a:spcPts val="0"/>
              </a:spcBef>
              <a:spcAft>
                <a:spcPts val="0"/>
              </a:spcAft>
              <a:buNone/>
            </a:pPr>
            <a:endParaRPr dirty="0"/>
          </a:p>
        </p:txBody>
      </p:sp>
      <p:sp>
        <p:nvSpPr>
          <p:cNvPr id="245" name="Google Shape;245;p22"/>
          <p:cNvSpPr txBox="1">
            <a:spLocks noGrp="1"/>
          </p:cNvSpPr>
          <p:nvPr>
            <p:ph type="title"/>
          </p:nvPr>
        </p:nvSpPr>
        <p:spPr>
          <a:xfrm>
            <a:off x="899592" y="411510"/>
            <a:ext cx="7836320" cy="952046"/>
          </a:xfrm>
          <a:prstGeom prst="rect">
            <a:avLst/>
          </a:prstGeom>
        </p:spPr>
        <p:txBody>
          <a:bodyPr spcFirstLastPara="1" wrap="square" lIns="0" tIns="0" rIns="0" bIns="0" anchor="ctr" anchorCtr="0">
            <a:noAutofit/>
          </a:bodyPr>
          <a:lstStyle/>
          <a:p>
            <a:pPr marL="457200" lvl="0" indent="-457200" algn="l" rtl="0">
              <a:spcBef>
                <a:spcPts val="0"/>
              </a:spcBef>
              <a:spcAft>
                <a:spcPts val="0"/>
              </a:spcAft>
              <a:buFont typeface="Wingdings" pitchFamily="2" charset="2"/>
              <a:buChar char="Ø"/>
            </a:pPr>
            <a:r>
              <a:rPr lang="en" sz="2800" dirty="0"/>
              <a:t>Աշակերտների լեզվական մակարդակ </a:t>
            </a:r>
            <a:endParaRPr sz="2800" dirty="0"/>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1811554"/>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1654</TotalTime>
  <Words>558</Words>
  <Application>Microsoft Office PowerPoint</Application>
  <PresentationFormat>On-screen Show (16:9)</PresentationFormat>
  <Paragraphs>90</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Nunito</vt:lpstr>
      <vt:lpstr>Wingdings</vt:lpstr>
      <vt:lpstr>Calibri</vt:lpstr>
      <vt:lpstr>Amatic SC</vt:lpstr>
      <vt:lpstr>Arial</vt:lpstr>
      <vt:lpstr>Aharoni</vt:lpstr>
      <vt:lpstr>MS PGothic</vt:lpstr>
      <vt:lpstr>Algerian</vt:lpstr>
      <vt:lpstr>Nunito SemiBold</vt:lpstr>
      <vt:lpstr>Curio template</vt:lpstr>
      <vt:lpstr> Տեսաձայնային նյութերի օգտագործումն օտար լեզվի դասավանդման մեջ Էվրիկա  Երիցյան Այբ  դպրոց - ֆրանսերենի   ուսուցչուհի    </vt:lpstr>
      <vt:lpstr>PowerPoint Presentation</vt:lpstr>
      <vt:lpstr> Տեսաձայնային  նյութեր, դրանց տեսակները </vt:lpstr>
      <vt:lpstr>PowerPoint Presentation</vt:lpstr>
      <vt:lpstr>Authentique</vt:lpstr>
      <vt:lpstr> </vt:lpstr>
      <vt:lpstr>Ուղիղ կապ օրվա դասի հետ</vt:lpstr>
      <vt:lpstr>Ուս.ծրագիրը հարստացնելու միջոց</vt:lpstr>
      <vt:lpstr>Աշակերտների լեզվական մակարդակ </vt:lpstr>
      <vt:lpstr>  կիրառման ձևերը և նպատակները</vt:lpstr>
      <vt:lpstr>A1 սկսնակ մակարդակից մինչև B2 </vt:lpstr>
      <vt:lpstr>Իմ նախընտրած մասնագիտությունը</vt:lpstr>
      <vt:lpstr>PowerPoint Presentation</vt:lpstr>
      <vt:lpstr>Դասի նպատակը</vt:lpstr>
      <vt:lpstr>PowerPoint Presentation</vt:lpstr>
      <vt:lpstr>Դասի նպատակը</vt:lpstr>
      <vt:lpstr>Բուռն քննարկում-բանավոր խոսքի զարգացում</vt:lpstr>
      <vt:lpstr>PowerPoint Presentation</vt:lpstr>
      <vt:lpstr>PowerPoint Presentation</vt:lpstr>
      <vt:lpstr>Թիրախային  լեզվում  գործածվող  ժեստերը</vt:lpstr>
      <vt:lpstr>կիրառումը, եթե դպրոցը չունի համապատասխան հնարավորություններ </vt:lpstr>
      <vt:lpstr>Merci beaucoup!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EVA</dc:creator>
  <cp:lastModifiedBy>Teacher</cp:lastModifiedBy>
  <cp:revision>39</cp:revision>
  <dcterms:modified xsi:type="dcterms:W3CDTF">2021-03-13T10:51:25Z</dcterms:modified>
</cp:coreProperties>
</file>